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64" r:id="rId4"/>
    <p:sldId id="267" r:id="rId5"/>
    <p:sldId id="265" r:id="rId6"/>
    <p:sldId id="268" r:id="rId7"/>
    <p:sldId id="280" r:id="rId8"/>
    <p:sldId id="270" r:id="rId9"/>
    <p:sldId id="277" r:id="rId10"/>
    <p:sldId id="296" r:id="rId11"/>
    <p:sldId id="276" r:id="rId12"/>
    <p:sldId id="281" r:id="rId13"/>
    <p:sldId id="271" r:id="rId14"/>
    <p:sldId id="275" r:id="rId15"/>
    <p:sldId id="279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7" r:id="rId30"/>
    <p:sldId id="298" r:id="rId31"/>
    <p:sldId id="299" r:id="rId32"/>
    <p:sldId id="300" r:id="rId33"/>
    <p:sldId id="30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56" autoAdjust="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4131D-1CBD-4710-83CD-99745EAC4743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7266B-CF64-486E-B52D-2008BE774D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7266B-CF64-486E-B52D-2008BE774D0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7266B-CF64-486E-B52D-2008BE774D0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1B254-AE6A-493B-AB38-6715D9E3EA28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C66D2-46F5-4FF9-A0C3-7565F1C5F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ххХх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 descr="https://pp.vk.me/c421317/v421317280/34d8/H2VRaQRYR0s.jpg"/>
          <p:cNvPicPr/>
          <p:nvPr/>
        </p:nvPicPr>
        <p:blipFill>
          <a:blip r:embed="rId2" cstate="print"/>
          <a:srcRect l="29890" t="8451" r="22947" b="25932"/>
          <a:stretch>
            <a:fillRect/>
          </a:stretch>
        </p:blipFill>
        <p:spPr bwMode="auto">
          <a:xfrm>
            <a:off x="2051720" y="1196752"/>
            <a:ext cx="5040560" cy="460851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 flipH="1">
            <a:off x="0" y="33265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Вологодские свободно-кистевые росписи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5517232"/>
            <a:ext cx="4464497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                                                                     </a:t>
            </a:r>
          </a:p>
          <a:p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            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Харовская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роспись</a:t>
            </a:r>
            <a:endParaRPr lang="ru-RU" sz="32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pp.vk.me/c628220/v628220048/18bf8/wlkiZRMgHV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332656"/>
            <a:ext cx="896448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Природная цветовая символика: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/>
              <a:t>                          1. Красный (ЗАРЯ) - начало, борьба, молодость;</a:t>
            </a:r>
            <a:br>
              <a:rPr lang="ru-RU" sz="2000" b="1" dirty="0" smtClean="0"/>
            </a:br>
            <a:r>
              <a:rPr lang="ru-RU" sz="2000" b="1" dirty="0" smtClean="0"/>
              <a:t>                          2. Рыжий (СОЛНЦЕ) - тепло, радость, польза;</a:t>
            </a:r>
            <a:br>
              <a:rPr lang="ru-RU" sz="2000" b="1" dirty="0" smtClean="0"/>
            </a:br>
            <a:r>
              <a:rPr lang="ru-RU" sz="2000" b="1" dirty="0" smtClean="0"/>
              <a:t>                          3. Жёлтый (СУШЬ) - сухость, зрелость, осторожность;</a:t>
            </a:r>
            <a:br>
              <a:rPr lang="ru-RU" sz="2000" b="1" dirty="0" smtClean="0"/>
            </a:br>
            <a:r>
              <a:rPr lang="ru-RU" sz="2000" b="1" dirty="0" smtClean="0"/>
              <a:t>                          4. Белый (СВЕТ) - чистота, всеобщность, добро;</a:t>
            </a:r>
            <a:br>
              <a:rPr lang="ru-RU" sz="2000" b="1" dirty="0" smtClean="0"/>
            </a:br>
            <a:r>
              <a:rPr lang="ru-RU" sz="2000" b="1" dirty="0" smtClean="0"/>
              <a:t>                          5. Синий (НЕБО) - безмятежность, пространство, мудрость;</a:t>
            </a:r>
            <a:br>
              <a:rPr lang="ru-RU" sz="2000" b="1" dirty="0" smtClean="0"/>
            </a:br>
            <a:r>
              <a:rPr lang="ru-RU" sz="2000" b="1" dirty="0" smtClean="0"/>
              <a:t>                           6. Зелёный (ЖИЗНЬ) - род, красота, созидание;</a:t>
            </a:r>
            <a:br>
              <a:rPr lang="ru-RU" sz="2000" b="1" dirty="0" smtClean="0"/>
            </a:br>
            <a:r>
              <a:rPr lang="ru-RU" sz="2000" b="1" dirty="0" smtClean="0"/>
              <a:t>                           7. Коричневый (ЗЕМЛЯ) - сила, сохранение, дар;</a:t>
            </a:r>
            <a:br>
              <a:rPr lang="ru-RU" sz="2000" b="1" dirty="0" smtClean="0"/>
            </a:br>
            <a:r>
              <a:rPr lang="ru-RU" sz="2000" b="1" dirty="0" smtClean="0"/>
              <a:t>                           8. Серый (МГЛА) - тайна, безликость, неуловимость;</a:t>
            </a:r>
            <a:br>
              <a:rPr lang="ru-RU" sz="2000" b="1" dirty="0" smtClean="0"/>
            </a:br>
            <a:r>
              <a:rPr lang="ru-RU" sz="2000" b="1" dirty="0" smtClean="0"/>
              <a:t>                          9. Чёрный (МРАК) - смерть, перерождение, бесконечность</a:t>
            </a:r>
            <a:r>
              <a:rPr lang="ru-RU" sz="2000" dirty="0" smtClean="0"/>
              <a:t> .</a:t>
            </a:r>
          </a:p>
          <a:p>
            <a:endParaRPr lang="ru-RU" sz="2000" b="1" dirty="0"/>
          </a:p>
        </p:txBody>
      </p:sp>
      <p:pic>
        <p:nvPicPr>
          <p:cNvPr id="4" name="Рисунок 3" descr="https://pp.vk.me/c419931/v419931852/50f3/bTF38L4_vxI.jpg"/>
          <p:cNvPicPr/>
          <p:nvPr/>
        </p:nvPicPr>
        <p:blipFill>
          <a:blip r:embed="rId3" cstate="print"/>
          <a:srcRect l="55951" t="17663" r="5766" b="45829"/>
          <a:stretch>
            <a:fillRect/>
          </a:stretch>
        </p:blipFill>
        <p:spPr bwMode="auto">
          <a:xfrm>
            <a:off x="6588224" y="5301208"/>
            <a:ext cx="2304256" cy="1556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58326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Отличительной   особенностью этой росписи является особая цветовая  гамма фона – яркая, праздничная, обычно ярко-красная или зеленая; свои цветы, построение композиции.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По цветовой гамме чаще у расписных изделий зелёный или тёмно-красный фон, реже голубой, оранжевый, белый, жёлтый.</a:t>
            </a:r>
          </a:p>
          <a:p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4542/u50542287/118318977/z_50440059.jpg"/>
          <p:cNvPicPr/>
          <p:nvPr/>
        </p:nvPicPr>
        <p:blipFill>
          <a:blip r:embed="rId3" cstate="print"/>
          <a:srcRect l="17949" r="15385" b="8297"/>
          <a:stretch>
            <a:fillRect/>
          </a:stretch>
        </p:blipFill>
        <p:spPr bwMode="auto">
          <a:xfrm flipH="1">
            <a:off x="6660232" y="332656"/>
            <a:ext cx="2160240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2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https://pp.vk.me/c412327/v412327720/1de7/nCmpx8-58K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708920"/>
            <a:ext cx="2880319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pp.vk.me/c413825/v413825852/40b0/nn5fZGQlXo4.jpg"/>
          <p:cNvPicPr/>
          <p:nvPr/>
        </p:nvPicPr>
        <p:blipFill>
          <a:blip r:embed="rId5" cstate="print"/>
          <a:srcRect t="6173" r="10521" b="6173"/>
          <a:stretch>
            <a:fillRect/>
          </a:stretch>
        </p:blipFill>
        <p:spPr bwMode="auto">
          <a:xfrm>
            <a:off x="0" y="2708920"/>
            <a:ext cx="2771800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pp.vk.me/c418616/v418616852/654a/uG2dEQQmaEE.jpg"/>
          <p:cNvPicPr/>
          <p:nvPr/>
        </p:nvPicPr>
        <p:blipFill>
          <a:blip r:embed="rId6" cstate="print"/>
          <a:srcRect t="51254"/>
          <a:stretch>
            <a:fillRect/>
          </a:stretch>
        </p:blipFill>
        <p:spPr bwMode="auto">
          <a:xfrm rot="16200000">
            <a:off x="1763688" y="3284984"/>
            <a:ext cx="3744416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60648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Кл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ассический вариант харовской росписи – насыщенное зелёное поле, на котором написан чёткий по собранности, букет пирамидальной формы, с утяжелённым низом и лёгким верхом. 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 descr="https://pp.vk.me/c413825/v413825852/40be/iib61S5ziZ0.jpg"/>
          <p:cNvPicPr/>
          <p:nvPr/>
        </p:nvPicPr>
        <p:blipFill>
          <a:blip r:embed="rId2" cstate="print"/>
          <a:srcRect l="12220" t="4057" r="10971" b="7037"/>
          <a:stretch>
            <a:fillRect/>
          </a:stretch>
        </p:blipFill>
        <p:spPr bwMode="auto">
          <a:xfrm>
            <a:off x="971600" y="1556792"/>
            <a:ext cx="316835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Documents and Settings\Юлия\Рабочий стол\конференция\IMAG0420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32507" t="13789"/>
          <a:stretch>
            <a:fillRect/>
          </a:stretch>
        </p:blipFill>
        <p:spPr bwMode="auto">
          <a:xfrm rot="5400000">
            <a:off x="3949933" y="2250867"/>
            <a:ext cx="5184577" cy="365241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810" t="5042" r="14095" b="55462"/>
          <a:stretch>
            <a:fillRect/>
          </a:stretch>
        </p:blipFill>
        <p:spPr bwMode="auto">
          <a:xfrm>
            <a:off x="470607" y="692696"/>
            <a:ext cx="8133841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47664" y="18864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               </a:t>
            </a:r>
            <a:r>
              <a:rPr lang="ru-RU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Схема традиционных композиций</a:t>
            </a:r>
            <a:endParaRPr lang="ru-RU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8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810" t="47059" r="38825" b="5042"/>
          <a:stretch>
            <a:fillRect/>
          </a:stretch>
        </p:blipFill>
        <p:spPr bwMode="auto">
          <a:xfrm>
            <a:off x="251520" y="260648"/>
            <a:ext cx="5544616" cy="6306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940152" y="260648"/>
            <a:ext cx="3203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Варианты оформления плоскости цветом и орнаментом</a:t>
            </a:r>
            <a:endParaRPr lang="ru-RU" sz="2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6" descr="https://pp.vk.me/c402925/v402925270/329b/MXPuRC3guhA.jpg"/>
          <p:cNvPicPr/>
          <p:nvPr/>
        </p:nvPicPr>
        <p:blipFill>
          <a:blip r:embed="rId3" cstate="print"/>
          <a:srcRect l="11211" r="17271"/>
          <a:stretch>
            <a:fillRect/>
          </a:stretch>
        </p:blipFill>
        <p:spPr bwMode="auto">
          <a:xfrm rot="187711">
            <a:off x="5835547" y="2007040"/>
            <a:ext cx="3419872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0"/>
            <a:ext cx="4680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элемент росписи несет в себе определенный смысл, направленный на охрану, плодородие, благопожелание.</a:t>
            </a:r>
          </a:p>
          <a:p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Дерево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мировое дерево, древо жизни, познания, представление о строении мира.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Букет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пожелание благополучия, здоровья, вечной молодости.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Букет с цветами или вазон с цветами символизирует«древо</a:t>
            </a:r>
            <a:b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жизни», «семейное древо».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Цветы на дереве символизировали также взрослое поколение, а бутоны- детей.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Ветвь с цветами и плодами– символ изобилия, достатка; лучистый цветок– символ солнца, оберегающий .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000" dirty="0"/>
          </a:p>
        </p:txBody>
      </p:sp>
      <p:pic>
        <p:nvPicPr>
          <p:cNvPr id="7" name="Рисунок 6" descr="https://pp.vk.me/c417126/v417126852/6c4a/MxoJDe7hkhQ.jpg"/>
          <p:cNvPicPr/>
          <p:nvPr/>
        </p:nvPicPr>
        <p:blipFill>
          <a:blip r:embed="rId2" cstate="print"/>
          <a:srcRect l="3922" t="3448" r="5883" b="3448"/>
          <a:stretch>
            <a:fillRect/>
          </a:stretch>
        </p:blipFill>
        <p:spPr bwMode="auto">
          <a:xfrm>
            <a:off x="4355976" y="476672"/>
            <a:ext cx="4392488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14290"/>
            <a:ext cx="5472608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sz="2000" u="sng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000" u="sng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Роза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процветание, красота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Тюльпан 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(«котел») - богатство.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Красные колокольцы– тюльпаны являются символом жениха, а синие, голубые– символом молодого юноши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u="sng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Виноградье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веселье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Корень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стебель, приподнятый над вазой - вечное цветение.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Символ достатка и богатства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 птицы, прочно связанный с символикой солнца, небесной и водной стихиями, получил со временем толкование– образ девушки-невесты(«птица белая– девичья волюшка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»).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endParaRPr lang="ru-RU" sz="20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ев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-оберег,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символа сильного неусыпного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стража.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Фигурки людей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парочки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символ радушия и гостеприимства.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621823/v621823280/1f9de/F2CYUbUvhi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76672"/>
            <a:ext cx="2808312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https://pp.vk.me/c409917/v409917280/3ae4/cfYujUzH2u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573016"/>
            <a:ext cx="3168352" cy="2949064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https://pp.vk.me/c419931/v419931852/50f3/bTF38L4_vxI.jpg"/>
          <p:cNvPicPr/>
          <p:nvPr/>
        </p:nvPicPr>
        <p:blipFill>
          <a:blip r:embed="rId4" cstate="print"/>
          <a:srcRect l="55951" t="17663" r="5766" b="45829"/>
          <a:stretch>
            <a:fillRect/>
          </a:stretch>
        </p:blipFill>
        <p:spPr bwMode="auto">
          <a:xfrm>
            <a:off x="3131840" y="1772816"/>
            <a:ext cx="2952328" cy="1126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9638"/>
            <a:ext cx="374441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Роза</a:t>
            </a:r>
            <a:r>
              <a:rPr lang="ru-RU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 самый любимый и популярный цветок в росписи.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Одни из них написаны виртуозно, изящно, другие - более грубо, схематично, упрощённо.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Основой большинства образцов служит «яблоко», по краю которого проложены крупные, сочные мазки - «пробела».</a:t>
            </a:r>
            <a:b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ru-RU" sz="2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1.Самая простая - лепестки пишутся по краю «бутона» круглыми мазками. </a:t>
            </a:r>
            <a:b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В середине круга пишутся одна или несколько разных по диаметру разживок, образующих чашечку цветка.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ru-RU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628018/v628018852/4100d/fDETaD9lh9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32656"/>
            <a:ext cx="22322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6807" t="78916" r="39297" b="7071"/>
          <a:stretch>
            <a:fillRect/>
          </a:stretch>
        </p:blipFill>
        <p:spPr bwMode="auto">
          <a:xfrm>
            <a:off x="4572000" y="2636912"/>
            <a:ext cx="38998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9569" t="78916" r="5837" b="7071"/>
          <a:stretch>
            <a:fillRect/>
          </a:stretch>
        </p:blipFill>
        <p:spPr bwMode="auto">
          <a:xfrm>
            <a:off x="5148064" y="4437112"/>
            <a:ext cx="288912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-84564"/>
            <a:ext cx="5328592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2.Вертушки - лепестки пишутся от центра яблока, на краю круга, каждый вновь написанный лепесток перекрывает предыдущий, что придаёт всем лепесткам вращательное движение.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 Аналог такого цветка - вихревая розетка в геометрической резьбе.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3. Этот вариант розы встречается на всей территории района. Можно предположить, что данный цветок был особенно распространён в харовской росписи. Три яруса лепестков пишутся снизу. Нижние - самые маленькие. Затем, расходясь по кругу вверх, перекрывая друг друга, пишутся ещё по два лепестка с каждой стороны. Размах кисти увеличивается, лепестки получаются более крупными. Свободный верхний край круга завершается одним или несколькими круглыми мазками. В середине розы пишется бутон.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424116/v424116852/3fa/yFMSFfmOU6E.jpg"/>
          <p:cNvPicPr/>
          <p:nvPr/>
        </p:nvPicPr>
        <p:blipFill>
          <a:blip r:embed="rId2" cstate="print"/>
          <a:srcRect b="21871"/>
          <a:stretch>
            <a:fillRect/>
          </a:stretch>
        </p:blipFill>
        <p:spPr bwMode="auto">
          <a:xfrm>
            <a:off x="5148064" y="0"/>
            <a:ext cx="3744416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pp.vk.me/c608223/v608223679/48a6/iXgiNR0Z4Xs.jpg"/>
          <p:cNvPicPr/>
          <p:nvPr/>
        </p:nvPicPr>
        <p:blipFill>
          <a:blip r:embed="rId3" cstate="print"/>
          <a:srcRect l="13635" t="63563" r="75484" b="5921"/>
          <a:stretch>
            <a:fillRect/>
          </a:stretch>
        </p:blipFill>
        <p:spPr bwMode="auto">
          <a:xfrm rot="712514">
            <a:off x="5257514" y="2674445"/>
            <a:ext cx="3546355" cy="367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69653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Очень интересны «катромские» розы, которые пишутся не из круга, а из кольца. По наружному краю прокладываются белые лепестки (техника письма такая же, как и у предыдущего цветка), а по внутреннему более темные, чем фон кольца. Такое чередование цвета разживок придает розам оригинальное освещение. Передача освещения в розах, написанных из яблока, осуществляется и при написании лепестков с одной стороны белыми, а с другой тёмными мазками.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pp.vk.me/c619218/v619218280/1d98/gAioP3kvlH0.jpg"/>
          <p:cNvPicPr/>
          <p:nvPr/>
        </p:nvPicPr>
        <p:blipFill>
          <a:blip r:embed="rId2" cstate="print"/>
          <a:srcRect l="41213" t="33261" r="39191" b="38931"/>
          <a:stretch>
            <a:fillRect/>
          </a:stretch>
        </p:blipFill>
        <p:spPr bwMode="auto">
          <a:xfrm>
            <a:off x="1115616" y="2564904"/>
            <a:ext cx="3312368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ttps://pp.vk.me/c619218/v619218280/1d98/gAioP3kvlH0.jpg"/>
          <p:cNvPicPr/>
          <p:nvPr/>
        </p:nvPicPr>
        <p:blipFill>
          <a:blip r:embed="rId2" cstate="print"/>
          <a:srcRect l="10289" t="33232" r="68722" b="38173"/>
          <a:stretch>
            <a:fillRect/>
          </a:stretch>
        </p:blipFill>
        <p:spPr bwMode="auto">
          <a:xfrm>
            <a:off x="4932040" y="2564904"/>
            <a:ext cx="309634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s://pp.vk.me/c412125/v412125852/69ab/BR59wMWMVyc.jpg"/>
          <p:cNvPicPr/>
          <p:nvPr/>
        </p:nvPicPr>
        <p:blipFill>
          <a:blip r:embed="rId3" cstate="print"/>
          <a:srcRect t="-4309" b="-2381"/>
          <a:stretch>
            <a:fillRect/>
          </a:stretch>
        </p:blipFill>
        <p:spPr bwMode="auto">
          <a:xfrm>
            <a:off x="285720" y="214290"/>
            <a:ext cx="860676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https://pp.vk.me/c408327/v408327852/3e9a/9iKm6USl_Y8.jpg"/>
          <p:cNvPicPr/>
          <p:nvPr/>
        </p:nvPicPr>
        <p:blipFill>
          <a:blip r:embed="rId4" cstate="print"/>
          <a:srcRect l="-15797" r="-21351" b="-944"/>
          <a:stretch>
            <a:fillRect/>
          </a:stretch>
        </p:blipFill>
        <p:spPr bwMode="auto">
          <a:xfrm rot="2424999">
            <a:off x="3171725" y="-9828"/>
            <a:ext cx="2188710" cy="2436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pp.vk.me/c408327/v408327852/3e9a/9iKm6USl_Y8.jpg"/>
          <p:cNvPicPr/>
          <p:nvPr/>
        </p:nvPicPr>
        <p:blipFill>
          <a:blip r:embed="rId4" cstate="print"/>
          <a:srcRect l="-15797" r="-21351" b="-944"/>
          <a:stretch>
            <a:fillRect/>
          </a:stretch>
        </p:blipFill>
        <p:spPr bwMode="auto">
          <a:xfrm rot="18948807">
            <a:off x="6211389" y="4416894"/>
            <a:ext cx="2122752" cy="2286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6" name="Рисунок 5" descr="http://cs606327.vk.me/v606327852/2668/1LUp5uq4P2M.jpg"/>
          <p:cNvPicPr/>
          <p:nvPr/>
        </p:nvPicPr>
        <p:blipFill>
          <a:blip r:embed="rId2" cstate="print"/>
          <a:srcRect l="19459" t="66141" r="56787" b="7446"/>
          <a:stretch>
            <a:fillRect/>
          </a:stretch>
        </p:blipFill>
        <p:spPr bwMode="auto">
          <a:xfrm rot="1461479">
            <a:off x="1079487" y="479998"/>
            <a:ext cx="3034025" cy="3273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https://pp.vk.me/c629109/v629109707/1bcd0/BluhjqQUjxA.jpg"/>
          <p:cNvPicPr/>
          <p:nvPr/>
        </p:nvPicPr>
        <p:blipFill>
          <a:blip r:embed="rId3" cstate="print"/>
          <a:srcRect t="5602"/>
          <a:stretch>
            <a:fillRect/>
          </a:stretch>
        </p:blipFill>
        <p:spPr bwMode="auto">
          <a:xfrm>
            <a:off x="4139952" y="-243408"/>
            <a:ext cx="4680520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http://cs606327.vk.me/v606327852/2683/fcFUlZz2SpU.jpg"/>
          <p:cNvPicPr/>
          <p:nvPr/>
        </p:nvPicPr>
        <p:blipFill>
          <a:blip r:embed="rId4" cstate="print"/>
          <a:srcRect l="34641" t="15662" r="35682" b="20605"/>
          <a:stretch>
            <a:fillRect/>
          </a:stretch>
        </p:blipFill>
        <p:spPr bwMode="auto">
          <a:xfrm rot="20416049">
            <a:off x="660067" y="3417743"/>
            <a:ext cx="3232014" cy="2982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s://pp.vk.me/c629109/v629109707/1bcc0/JxSTrw8XQbo.jpg"/>
          <p:cNvPicPr/>
          <p:nvPr/>
        </p:nvPicPr>
        <p:blipFill>
          <a:blip r:embed="rId5" cstate="print"/>
          <a:srcRect l="13537" t="8352" r="16519" b="5911"/>
          <a:stretch>
            <a:fillRect/>
          </a:stretch>
        </p:blipFill>
        <p:spPr bwMode="auto">
          <a:xfrm>
            <a:off x="6084168" y="4077072"/>
            <a:ext cx="2304256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pp.vk.me/c629109/v629109707/1bcb8/d8IG5gvrT5M.jpg"/>
          <p:cNvPicPr/>
          <p:nvPr/>
        </p:nvPicPr>
        <p:blipFill>
          <a:blip r:embed="rId6" cstate="print"/>
          <a:srcRect l="10763" t="9401" r="11203" b="7060"/>
          <a:stretch>
            <a:fillRect/>
          </a:stretch>
        </p:blipFill>
        <p:spPr bwMode="auto">
          <a:xfrm>
            <a:off x="4139952" y="4365104"/>
            <a:ext cx="2088232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69654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ТЮЛЬПАН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Тюльпан - довольно распространённый элемент в харовской росписи. Он не только дополняет или «вершит» букет, но и в некоторых случаях заменяет вазу. Тюльпаны различны по технике исполнения, более сложные пишутся внизу или вверху букета, более простые – являются дополняющими.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5618" t="4789" r="50450" b="78644"/>
          <a:stretch>
            <a:fillRect/>
          </a:stretch>
        </p:blipFill>
        <p:spPr bwMode="auto">
          <a:xfrm>
            <a:off x="6012160" y="2852936"/>
            <a:ext cx="2736304" cy="116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vk.me/c622920/v622920280/33dbd/Gav3dbRStO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2736304" cy="4608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8393" t="4789" r="4793" b="78644"/>
          <a:stretch>
            <a:fillRect/>
          </a:stretch>
        </p:blipFill>
        <p:spPr bwMode="auto">
          <a:xfrm>
            <a:off x="5940152" y="4509120"/>
            <a:ext cx="2915816" cy="116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p.vk.me/c622920/v622920280/33dd8/pKLO0WcwIz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988840"/>
            <a:ext cx="2880320" cy="4608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-146249"/>
            <a:ext cx="4968552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Ваза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сосуд, наполненный жизненной силой.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Довольно часто на работах старых мастеров мы видим букеты, «поставленные» в вазы, которые гармонично вписываются в цветочные композиции.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Вазы отличаются большим разнообразием. То они написаны в виде греческих амфор, с изящными ручками, то наоборот выполнены грубовато, неуклюже, как бы создавая контраст с виртуозно написанными цветами.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Вазы пишутся с тёмными и белыми разживками, чёткие геометрические элементы могут украшать тулово сосуда. На некоторых работах вазы выполнены без разживок, а прочёркнуты чёрной линией по контуру.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цвету, вазоны могут повторять цветы или листья букета, либо пишутся дополнительным цветом.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619218/v619218280/1d98/gAioP3kvlH0.jpg"/>
          <p:cNvPicPr/>
          <p:nvPr/>
        </p:nvPicPr>
        <p:blipFill>
          <a:blip r:embed="rId2" cstate="print"/>
          <a:srcRect l="37646" t="1915" r="41414" b="70856"/>
          <a:stretch>
            <a:fillRect/>
          </a:stretch>
        </p:blipFill>
        <p:spPr bwMode="auto">
          <a:xfrm rot="20665002">
            <a:off x="6326493" y="934052"/>
            <a:ext cx="2232248" cy="318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vk.me/c619218/v619218280/1d98/gAioP3kvlH0.jpg"/>
          <p:cNvPicPr/>
          <p:nvPr/>
        </p:nvPicPr>
        <p:blipFill>
          <a:blip r:embed="rId2" cstate="print"/>
          <a:srcRect l="6380" t="1971" r="68060" b="69168"/>
          <a:stretch>
            <a:fillRect/>
          </a:stretch>
        </p:blipFill>
        <p:spPr bwMode="auto">
          <a:xfrm rot="1262765">
            <a:off x="5423046" y="3258865"/>
            <a:ext cx="2661622" cy="32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vk.me/c322731/v322731852/2e7f/0SfmW35x1L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9604">
            <a:off x="4405396" y="160896"/>
            <a:ext cx="2397760" cy="1879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-25711"/>
            <a:ext cx="8496944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КОРЕНЬ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.В харовской росписи внизу стебля пишется корень, который в некоторых случаях накладывается на вазу, если она присутствует в росписи. Корень символизирует вечное цветение, неувядание букета.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ЛИСТ. 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 харовской росписи различные формы листьев пишутся прямо от стеблей, таким образом вместе с цветами образуется пышная форма букета. Не очень пышные листья, изящные травинки-усики придают букетам изящность.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409917/v409917280/3bd1/PiUvIo_ZI4k.jpg"/>
          <p:cNvPicPr/>
          <p:nvPr/>
        </p:nvPicPr>
        <p:blipFill>
          <a:blip r:embed="rId2" cstate="print"/>
          <a:srcRect l="10568" r="10169"/>
          <a:stretch>
            <a:fillRect/>
          </a:stretch>
        </p:blipFill>
        <p:spPr bwMode="auto">
          <a:xfrm>
            <a:off x="755576" y="1052736"/>
            <a:ext cx="20882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vk.me/c316516/v316516852/ce01/tWGmm4XnkCk.jpg"/>
          <p:cNvPicPr/>
          <p:nvPr/>
        </p:nvPicPr>
        <p:blipFill>
          <a:blip r:embed="rId3" cstate="print"/>
          <a:srcRect l="5931" t="2222" r="5106" b="4464"/>
          <a:stretch>
            <a:fillRect/>
          </a:stretch>
        </p:blipFill>
        <p:spPr bwMode="auto">
          <a:xfrm>
            <a:off x="6372200" y="1124744"/>
            <a:ext cx="18002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vk.me/c621823/v621823280/1f9de/F2CYUbUvhiM.jpg"/>
          <p:cNvPicPr/>
          <p:nvPr/>
        </p:nvPicPr>
        <p:blipFill>
          <a:blip r:embed="rId4" cstate="print"/>
          <a:srcRect l="12542" t="8001" r="12542" b="9616"/>
          <a:stretch>
            <a:fillRect/>
          </a:stretch>
        </p:blipFill>
        <p:spPr bwMode="auto">
          <a:xfrm>
            <a:off x="3779912" y="980728"/>
            <a:ext cx="18002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51941" t="38506" r="4775" b="49799"/>
          <a:stretch>
            <a:fillRect/>
          </a:stretch>
        </p:blipFill>
        <p:spPr bwMode="auto">
          <a:xfrm>
            <a:off x="4499992" y="5373216"/>
            <a:ext cx="2088232" cy="87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5494" t="73349" r="4769" b="8905"/>
          <a:stretch>
            <a:fillRect/>
          </a:stretch>
        </p:blipFill>
        <p:spPr bwMode="auto">
          <a:xfrm>
            <a:off x="179512" y="5085184"/>
            <a:ext cx="4104456" cy="125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 l="51941" t="54927" r="4775" b="30226"/>
          <a:stretch>
            <a:fillRect/>
          </a:stretch>
        </p:blipFill>
        <p:spPr bwMode="auto">
          <a:xfrm>
            <a:off x="6759277" y="5175401"/>
            <a:ext cx="2012596" cy="106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40303"/>
            <a:ext cx="8496944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Виноградье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Растительный мотив в росписи, представляющий собой собранные в гроздь ягоды. Символ веселья.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"Для русского человека даже сказочное райское дерево с яблоками казалось слишком уж обычным, и он заменил его виноградной гроздью ."</a:t>
            </a:r>
            <a:b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(Барадулин В.А.)</a:t>
            </a:r>
            <a:b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 харовской росписи виноградье мастера располагали как вверху, так и внизу букета. Ягоды написаны «круглым мазком». На некоторых работах у ягод прописан двойной объём, что придаёт виноградью большую выразительность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622021/v622021707/3dea3/kaE27wUzxEA.jpg"/>
          <p:cNvPicPr/>
          <p:nvPr/>
        </p:nvPicPr>
        <p:blipFill>
          <a:blip r:embed="rId2" cstate="print"/>
          <a:srcRect l="14403" t="59261" r="16465" b="20561"/>
          <a:stretch>
            <a:fillRect/>
          </a:stretch>
        </p:blipFill>
        <p:spPr bwMode="auto">
          <a:xfrm>
            <a:off x="611560" y="3501008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vk.me/c622021/v622021707/3dd9c/pabeleFF92Y.jpg"/>
          <p:cNvPicPr/>
          <p:nvPr/>
        </p:nvPicPr>
        <p:blipFill>
          <a:blip r:embed="rId3" cstate="print"/>
          <a:srcRect l="18968" t="17588" r="34716" b="8241"/>
          <a:stretch>
            <a:fillRect/>
          </a:stretch>
        </p:blipFill>
        <p:spPr bwMode="auto">
          <a:xfrm rot="5400000">
            <a:off x="3383868" y="3897052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vk.me/c413825/v413825852/40be/iib61S5ziZ0.jpg"/>
          <p:cNvPicPr/>
          <p:nvPr/>
        </p:nvPicPr>
        <p:blipFill>
          <a:blip r:embed="rId4" cstate="print"/>
          <a:srcRect l="12220" t="5310" r="12717" b="8289"/>
          <a:stretch>
            <a:fillRect/>
          </a:stretch>
        </p:blipFill>
        <p:spPr bwMode="auto">
          <a:xfrm>
            <a:off x="6444208" y="3645024"/>
            <a:ext cx="20882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p.vk.me/c608223/v608223679/4848/cMIz4NhD1aw.jpg"/>
          <p:cNvPicPr/>
          <p:nvPr/>
        </p:nvPicPr>
        <p:blipFill>
          <a:blip r:embed="rId5" cstate="print"/>
          <a:srcRect l="34018" t="46093" r="40672" b="33414"/>
          <a:stretch>
            <a:fillRect/>
          </a:stretch>
        </p:blipFill>
        <p:spPr bwMode="auto">
          <a:xfrm>
            <a:off x="395536" y="5157192"/>
            <a:ext cx="2808312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423542"/>
            <a:ext cx="84969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Птицы.</a:t>
            </a:r>
            <a:r>
              <a:rPr lang="ru-RU" sz="2400" dirty="0" smtClean="0"/>
              <a:t> 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Посредник между богом и человеком. Птицы на древе жизни символизируют человеческие души. Атрибуты любви и плодородия. 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Если птиц садили в центр дерева –обозначает семью.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Пара птиц –мужчина и женщина.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419931/v419931280/58f0/yvPGYWh7pf4.jpg"/>
          <p:cNvPicPr/>
          <p:nvPr/>
        </p:nvPicPr>
        <p:blipFill>
          <a:blip r:embed="rId2" cstate="print"/>
          <a:srcRect l="55614" t="7560" r="5088" b="16048"/>
          <a:stretch>
            <a:fillRect/>
          </a:stretch>
        </p:blipFill>
        <p:spPr bwMode="auto">
          <a:xfrm>
            <a:off x="323528" y="1988840"/>
            <a:ext cx="2592288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cs3.livemaster.ru/zhurnalfoto/7/e/5/130127201358.jpg"/>
          <p:cNvPicPr/>
          <p:nvPr/>
        </p:nvPicPr>
        <p:blipFill>
          <a:blip r:embed="rId3" cstate="print"/>
          <a:srcRect l="16059" t="9572" r="9998" b="14423"/>
          <a:stretch>
            <a:fillRect/>
          </a:stretch>
        </p:blipFill>
        <p:spPr bwMode="auto">
          <a:xfrm>
            <a:off x="2987824" y="2132856"/>
            <a:ext cx="3240360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pp.vk.me/c417126/v417126852/6b78/n95rPgMepI8.jpg"/>
          <p:cNvPicPr/>
          <p:nvPr/>
        </p:nvPicPr>
        <p:blipFill>
          <a:blip r:embed="rId4" cstate="print"/>
          <a:srcRect l="29100" t="19392" r="15932" b="17585"/>
          <a:stretch>
            <a:fillRect/>
          </a:stretch>
        </p:blipFill>
        <p:spPr bwMode="auto">
          <a:xfrm>
            <a:off x="6372200" y="2132856"/>
            <a:ext cx="2376264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pp.vk.me/c419225/v419225280/733d/CA2ol2g2njM.jpg"/>
          <p:cNvPicPr/>
          <p:nvPr/>
        </p:nvPicPr>
        <p:blipFill>
          <a:blip r:embed="rId5" cstate="print"/>
          <a:srcRect l="41327" t="17236" r="32654" b="53854"/>
          <a:stretch>
            <a:fillRect/>
          </a:stretch>
        </p:blipFill>
        <p:spPr bwMode="auto">
          <a:xfrm>
            <a:off x="4644008" y="4581128"/>
            <a:ext cx="2880320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pp.vk.me/c409228/v409228852/1151/v66KWdoWdH4.jpg"/>
          <p:cNvPicPr/>
          <p:nvPr/>
        </p:nvPicPr>
        <p:blipFill>
          <a:blip r:embed="rId6" cstate="print"/>
          <a:srcRect l="9551" t="8397" r="68960" b="60825"/>
          <a:stretch>
            <a:fillRect/>
          </a:stretch>
        </p:blipFill>
        <p:spPr bwMode="auto">
          <a:xfrm>
            <a:off x="1475656" y="4653136"/>
            <a:ext cx="2808312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103707"/>
            <a:ext cx="849694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Лев.</a:t>
            </a:r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Еще одним отличительным героем у мастеров харовского художественного  промысла является лев. Образ этого могущественного животного был   популярен на Руси и, особенно на Севере, его изображение можно встретить на изразцах, в рисунках тканей, деревянных изделиях. Лев –это борец со злом, преданный человеку друг,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служащий ему верой и правдой. Предположительно, в 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росписи</a:t>
            </a:r>
            <a:endParaRPr lang="ru-RU" sz="20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633727/v633727048/48c9/gF_rSLXzkJ8.jpg"/>
          <p:cNvPicPr/>
          <p:nvPr/>
        </p:nvPicPr>
        <p:blipFill>
          <a:blip r:embed="rId2" cstate="print"/>
          <a:srcRect l="11270" t="20012" r="54921" b="31627"/>
          <a:stretch>
            <a:fillRect/>
          </a:stretch>
        </p:blipFill>
        <p:spPr bwMode="auto">
          <a:xfrm>
            <a:off x="467544" y="2204864"/>
            <a:ext cx="280831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https://pp.vk.me/c619731/v619731852/46e7/Amx6Y8PYMpM.jpg"/>
          <p:cNvPicPr/>
          <p:nvPr/>
        </p:nvPicPr>
        <p:blipFill>
          <a:blip r:embed="rId3" cstate="print"/>
          <a:srcRect l="20085" t="10114" r="22387" b="19319"/>
          <a:stretch>
            <a:fillRect/>
          </a:stretch>
        </p:blipFill>
        <p:spPr bwMode="auto">
          <a:xfrm>
            <a:off x="2195736" y="3645024"/>
            <a:ext cx="266429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https://pp.vk.me/c409917/v409917280/3afd/k6cALPb554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121696"/>
            <a:ext cx="266429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https://pp.vk.me/c10519/u55161824/155746771/z_961e140a.jpg"/>
          <p:cNvPicPr/>
          <p:nvPr/>
        </p:nvPicPr>
        <p:blipFill>
          <a:blip r:embed="rId5" cstate="print"/>
          <a:srcRect l="12640" t="12937" r="14049" b="11599"/>
          <a:stretch>
            <a:fillRect/>
          </a:stretch>
        </p:blipFill>
        <p:spPr bwMode="auto">
          <a:xfrm>
            <a:off x="4644008" y="2204864"/>
            <a:ext cx="266429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84853"/>
            <a:ext cx="87484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Фигурки людей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Парочки - символ радушия и  гостеприимства.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booksite.ru/trade_vologda/picture/11_19.jpg"/>
          <p:cNvPicPr/>
          <p:nvPr/>
        </p:nvPicPr>
        <p:blipFill>
          <a:blip r:embed="rId2" cstate="print"/>
          <a:srcRect l="3841" t="1776" r="42379" b="2304"/>
          <a:stretch>
            <a:fillRect/>
          </a:stretch>
        </p:blipFill>
        <p:spPr bwMode="auto">
          <a:xfrm>
            <a:off x="395536" y="2060848"/>
            <a:ext cx="18002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vk.me/c5989/u3958852/156064946/x_491e0cef.jpg"/>
          <p:cNvPicPr/>
          <p:nvPr/>
        </p:nvPicPr>
        <p:blipFill>
          <a:blip r:embed="rId3" cstate="print"/>
          <a:srcRect l="14634" t="5455" r="29268" b="5454"/>
          <a:stretch>
            <a:fillRect/>
          </a:stretch>
        </p:blipFill>
        <p:spPr bwMode="auto">
          <a:xfrm>
            <a:off x="2483768" y="2060848"/>
            <a:ext cx="165618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6267" t="4726" r="32854" b="19062"/>
          <a:stretch>
            <a:fillRect/>
          </a:stretch>
        </p:blipFill>
        <p:spPr bwMode="auto">
          <a:xfrm>
            <a:off x="6876256" y="2032558"/>
            <a:ext cx="1944216" cy="312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vk.me/c622819/v622819878/256eb/m1ADkMwnus4.jpg"/>
          <p:cNvPicPr/>
          <p:nvPr/>
        </p:nvPicPr>
        <p:blipFill>
          <a:blip r:embed="rId5" cstate="print"/>
          <a:srcRect l="36739" t="14452" r="29371" b="23339"/>
          <a:stretch>
            <a:fillRect/>
          </a:stretch>
        </p:blipFill>
        <p:spPr bwMode="auto">
          <a:xfrm>
            <a:off x="4572000" y="2060848"/>
            <a:ext cx="19442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43204"/>
            <a:ext cx="5184576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Не смотря на то, что подлинных образцов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харовской росписи не так много, приятно,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что есть мастера, проявляющие интерес к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истории и традициям своего края, в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своих работах они раскрывают весь мир, который занимал воображение художника тех лет.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Нарядность, художественная содержательность изделий харовской росписи создает  атмосферу праздника, вызывает у человека  приподнятое настроение.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Каждая вещь, созданная мастером, служит прекрасным подарком к любому важному событию в жизни отдельного человека, семьи и коллектива.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А небольшие, удобные для перевозки вещи – сувениры – знаки памяти  о традиционной культуре народа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p.vk.me/c616216/v616216360/eaf5/2XrKjr8vtV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90876">
            <a:off x="5723107" y="549258"/>
            <a:ext cx="2860326" cy="284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s://pp.vk.me/c619731/v619731852/469f/OXFnwzTe_y0.jpg"/>
          <p:cNvPicPr/>
          <p:nvPr/>
        </p:nvPicPr>
        <p:blipFill>
          <a:blip r:embed="rId3" cstate="print"/>
          <a:srcRect t="4694" r="8474"/>
          <a:stretch>
            <a:fillRect/>
          </a:stretch>
        </p:blipFill>
        <p:spPr bwMode="auto">
          <a:xfrm rot="337754">
            <a:off x="5473724" y="3945713"/>
            <a:ext cx="3312368" cy="2398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859304"/>
            <a:ext cx="1800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Новая папка\IMG_20160223_203645998.jpg"/>
          <p:cNvPicPr>
            <a:picLocks noChangeAspect="1" noChangeArrowheads="1"/>
          </p:cNvPicPr>
          <p:nvPr/>
        </p:nvPicPr>
        <p:blipFill>
          <a:blip r:embed="rId2" cstate="print"/>
          <a:srcRect l="14487" t="24113" r="13076" b="12418"/>
          <a:stretch>
            <a:fillRect/>
          </a:stretch>
        </p:blipFill>
        <p:spPr bwMode="auto">
          <a:xfrm rot="5400000">
            <a:off x="2055557" y="1230535"/>
            <a:ext cx="6318769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27860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Понравилось? </a:t>
            </a:r>
          </a:p>
          <a:p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Что же,   пришла пора самим взяться за кисточки. </a:t>
            </a:r>
          </a:p>
          <a:p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Желаю  успеха! Для  Вас  композиция «Лев с букетом».</a:t>
            </a:r>
            <a:endParaRPr lang="ru-RU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s://pp.vk.me/c322130/v322130852/124b/dKIExyPuhq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8687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cheaptrip.ru/wp-content/uploads/2016/02/504b587886b49d6c89ab9bf92ad6db3a7bffd6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785926"/>
            <a:ext cx="442915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859304"/>
            <a:ext cx="1800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Татьяна\Desktop\Новая папка\IMG_20160223_203737643.jpg"/>
          <p:cNvPicPr>
            <a:picLocks noChangeAspect="1" noChangeArrowheads="1"/>
          </p:cNvPicPr>
          <p:nvPr/>
        </p:nvPicPr>
        <p:blipFill>
          <a:blip r:embed="rId2" cstate="print"/>
          <a:srcRect l="19427" t="21589" r="22206" b="33941"/>
          <a:stretch>
            <a:fillRect/>
          </a:stretch>
        </p:blipFill>
        <p:spPr bwMode="auto">
          <a:xfrm>
            <a:off x="2195736" y="332656"/>
            <a:ext cx="5166574" cy="2952328"/>
          </a:xfrm>
          <a:prstGeom prst="rect">
            <a:avLst/>
          </a:prstGeom>
          <a:noFill/>
        </p:spPr>
      </p:pic>
      <p:pic>
        <p:nvPicPr>
          <p:cNvPr id="5" name="Picture 4" descr="C:\Users\Татьяна\Desktop\Новая папка\IMG_20160223_203711232.jpg"/>
          <p:cNvPicPr>
            <a:picLocks noChangeAspect="1" noChangeArrowheads="1"/>
          </p:cNvPicPr>
          <p:nvPr/>
        </p:nvPicPr>
        <p:blipFill>
          <a:blip r:embed="rId3" cstate="print"/>
          <a:srcRect l="12942" t="30236" r="7383" b="25294"/>
          <a:stretch>
            <a:fillRect/>
          </a:stretch>
        </p:blipFill>
        <p:spPr bwMode="auto">
          <a:xfrm>
            <a:off x="1115616" y="3501008"/>
            <a:ext cx="705278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859304"/>
            <a:ext cx="1800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Татьяна\Desktop\Новая папка\IMG_20160223_204130023.jpg"/>
          <p:cNvPicPr>
            <a:picLocks noChangeAspect="1" noChangeArrowheads="1"/>
          </p:cNvPicPr>
          <p:nvPr/>
        </p:nvPicPr>
        <p:blipFill>
          <a:blip r:embed="rId2" cstate="print"/>
          <a:srcRect l="34250" t="20353" r="15721" b="21589"/>
          <a:stretch>
            <a:fillRect/>
          </a:stretch>
        </p:blipFill>
        <p:spPr bwMode="auto">
          <a:xfrm>
            <a:off x="1907704" y="1124744"/>
            <a:ext cx="5475672" cy="4765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859304"/>
            <a:ext cx="1800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IMG_20160223_203206814.jpg"/>
          <p:cNvPicPr>
            <a:picLocks noChangeAspect="1" noChangeArrowheads="1"/>
          </p:cNvPicPr>
          <p:nvPr/>
        </p:nvPicPr>
        <p:blipFill>
          <a:blip r:embed="rId2" cstate="print"/>
          <a:srcRect l="9265" t="26404" r="9207" b="11060"/>
          <a:stretch>
            <a:fillRect/>
          </a:stretch>
        </p:blipFill>
        <p:spPr bwMode="auto">
          <a:xfrm>
            <a:off x="4283968" y="1916832"/>
            <a:ext cx="4680520" cy="4786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Татьяна\Desktop\Новая папка\IMG_20160223_204229105.jpg"/>
          <p:cNvPicPr>
            <a:picLocks noChangeAspect="1" noChangeArrowheads="1"/>
          </p:cNvPicPr>
          <p:nvPr/>
        </p:nvPicPr>
        <p:blipFill>
          <a:blip r:embed="rId3" cstate="print"/>
          <a:srcRect l="3706" t="20845" r="9207" b="15229"/>
          <a:stretch>
            <a:fillRect/>
          </a:stretch>
        </p:blipFill>
        <p:spPr bwMode="auto">
          <a:xfrm>
            <a:off x="179512" y="260648"/>
            <a:ext cx="4982330" cy="4876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2859304"/>
            <a:ext cx="1800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pp.vk.me/c311922/v311922852/2d5e/Yrnedyr3uj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836712"/>
            <a:ext cx="3744416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3.bp.blogspot.com/-3AehSlpVhys/Vl27hQZIuYI/AAAAAAAAKKw/7PP13VuYjEY/s640/%25D0%25BA%25D0%25BE%25D0%25BC%25D0%25BF%25D0%25BE%25D0%25B7%25D0%25B8%25D1%2586%25D0%25B8%25D1%258F3.jpg"/>
          <p:cNvPicPr/>
          <p:nvPr/>
        </p:nvPicPr>
        <p:blipFill>
          <a:blip r:embed="rId3" cstate="print"/>
          <a:srcRect b="66974"/>
          <a:stretch>
            <a:fillRect/>
          </a:stretch>
        </p:blipFill>
        <p:spPr bwMode="auto">
          <a:xfrm rot="16200000">
            <a:off x="-1845332" y="2672916"/>
            <a:ext cx="685800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3.bp.blogspot.com/-3AehSlpVhys/Vl27hQZIuYI/AAAAAAAAKKw/7PP13VuYjEY/s640/%25D0%25BA%25D0%25BE%25D0%25BC%25D0%25BF%25D0%25BE%25D0%25B7%25D0%25B8%25D1%2586%25D0%25B8%25D1%258F3.jpg"/>
          <p:cNvPicPr/>
          <p:nvPr/>
        </p:nvPicPr>
        <p:blipFill>
          <a:blip r:embed="rId3" cstate="print"/>
          <a:srcRect b="66974"/>
          <a:stretch>
            <a:fillRect/>
          </a:stretch>
        </p:blipFill>
        <p:spPr bwMode="auto">
          <a:xfrm rot="16200000">
            <a:off x="4419364" y="2672917"/>
            <a:ext cx="685800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681" t="26637" b="2838"/>
          <a:stretch>
            <a:fillRect/>
          </a:stretch>
        </p:blipFill>
        <p:spPr bwMode="auto">
          <a:xfrm flipH="1">
            <a:off x="4860032" y="2924944"/>
            <a:ext cx="3700836" cy="3681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6262"/>
          <a:stretch>
            <a:fillRect/>
          </a:stretch>
        </p:blipFill>
        <p:spPr bwMode="auto">
          <a:xfrm>
            <a:off x="539552" y="2924944"/>
            <a:ext cx="3528391" cy="3706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520" y="188640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Богата земля Вологодская различными промыслами, и один из них - роспись по дереву: 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Велико-Устюгская и Глубоковская 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росписи более графичны по исполнению, свободно-кистевые - 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Тотемская, Кичменгско-Городецкая, Никольская, Кирилловская Верховажская, </a:t>
            </a:r>
            <a:r>
              <a:rPr lang="ru-RU" sz="2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Харовская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- живописны, темпераментны, выполнены крупными, сочными мазками. В каждом расписном изделии чувствуется характер мастера</a:t>
            </a:r>
            <a:endParaRPr lang="ru-RU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267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776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0"/>
            <a:ext cx="4267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357430"/>
            <a:ext cx="4267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3446"/>
            <a:ext cx="4267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514850"/>
            <a:ext cx="4267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40179" r="43080"/>
          <a:stretch>
            <a:fillRect/>
          </a:stretch>
        </p:blipFill>
        <p:spPr bwMode="auto">
          <a:xfrm>
            <a:off x="4214810" y="4514850"/>
            <a:ext cx="71438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40179" r="43080"/>
          <a:stretch>
            <a:fillRect/>
          </a:stretch>
        </p:blipFill>
        <p:spPr bwMode="auto">
          <a:xfrm>
            <a:off x="4214810" y="2214554"/>
            <a:ext cx="71438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0179" r="43080"/>
          <a:stretch>
            <a:fillRect/>
          </a:stretch>
        </p:blipFill>
        <p:spPr bwMode="auto">
          <a:xfrm>
            <a:off x="4214810" y="0"/>
            <a:ext cx="71438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33235" t="66840"/>
          <a:stretch>
            <a:fillRect/>
          </a:stretch>
        </p:blipFill>
        <p:spPr bwMode="auto">
          <a:xfrm>
            <a:off x="1547664" y="1217977"/>
            <a:ext cx="5698153" cy="4222601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827584" y="357166"/>
            <a:ext cx="674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</a:t>
            </a:r>
            <a:r>
              <a:rPr lang="ru-RU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Харовская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роспись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3" y="188640"/>
            <a:ext cx="4464495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Роспись по дереву, в частности и харовская – одна из страниц русского  крестьянского искусства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Промысел   этот давний, ярко процветающий в  конце XIX – нач. XX веков в городе   Харовске Вологодской области. 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   этом городе, и близ лежащих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деревнях применяли данный вид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росписи на предметах быта, чаще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всего на шкафах, перегородках,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сундуках, прялках, реже  встречается   и на полу. Во второй половине 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XIX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века мастерам северных росписей становятся доступны масляные краски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 яркими пигментами. В этот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период роспись прялок, шкафов и сундуков становится особенно праздничной. Цветовое решение,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построенное на контрасте, усиливает ощущение света и теплоты в доме.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 descr="http://cs622530.vk.me/v622530595/45762/FtImj1TMdQ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80728"/>
            <a:ext cx="4464496" cy="4752528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3" name="Рисунок 2" descr="https://pp.vk.me/c412422/v412422280/4bd2/mDZGG5RqvL4.jpg"/>
          <p:cNvPicPr/>
          <p:nvPr/>
        </p:nvPicPr>
        <p:blipFill>
          <a:blip r:embed="rId2" cstate="print"/>
          <a:srcRect b="3529"/>
          <a:stretch>
            <a:fillRect/>
          </a:stretch>
        </p:blipFill>
        <p:spPr bwMode="auto">
          <a:xfrm>
            <a:off x="1043608" y="0"/>
            <a:ext cx="6912768" cy="6669360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0000" r="14286" b="10400"/>
          <a:stretch>
            <a:fillRect/>
          </a:stretch>
        </p:blipFill>
        <p:spPr bwMode="auto">
          <a:xfrm>
            <a:off x="3635896" y="2636912"/>
            <a:ext cx="1800200" cy="3835209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4504" r="30373" b="3998"/>
          <a:stretch>
            <a:fillRect/>
          </a:stretch>
        </p:blipFill>
        <p:spPr bwMode="auto">
          <a:xfrm>
            <a:off x="539552" y="143741"/>
            <a:ext cx="3528392" cy="6714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657" t="2963" r="20837" b="23960"/>
          <a:stretch>
            <a:fillRect/>
          </a:stretch>
        </p:blipFill>
        <p:spPr bwMode="auto">
          <a:xfrm>
            <a:off x="4716016" y="764704"/>
            <a:ext cx="345638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864" t="4594" r="8133" b="21680"/>
          <a:stretch>
            <a:fillRect/>
          </a:stretch>
        </p:blipFill>
        <p:spPr bwMode="auto">
          <a:xfrm>
            <a:off x="5292080" y="404664"/>
            <a:ext cx="316835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https://pp.vk.me/c410517/v410517915/ace1/mV9_p1FPso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6744" t="6608" r="12703" b="23925"/>
          <a:stretch>
            <a:fillRect/>
          </a:stretch>
        </p:blipFill>
        <p:spPr bwMode="auto">
          <a:xfrm flipH="1">
            <a:off x="899592" y="3501008"/>
            <a:ext cx="2247693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https://pp.vk.me/c310531/v310531787/2bae/MembmYlHdR4.jpg"/>
          <p:cNvPicPr/>
          <p:nvPr/>
        </p:nvPicPr>
        <p:blipFill>
          <a:blip r:embed="rId5" cstate="print"/>
          <a:srcRect l="3342" t="22828" b="16035"/>
          <a:stretch>
            <a:fillRect/>
          </a:stretch>
        </p:blipFill>
        <p:spPr bwMode="auto">
          <a:xfrm>
            <a:off x="3491880" y="3789040"/>
            <a:ext cx="452475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926</Words>
  <Application>Microsoft Office PowerPoint</Application>
  <PresentationFormat>Экран (4:3)</PresentationFormat>
  <Paragraphs>109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Ирина</cp:lastModifiedBy>
  <cp:revision>94</cp:revision>
  <dcterms:created xsi:type="dcterms:W3CDTF">2016-02-12T20:33:07Z</dcterms:created>
  <dcterms:modified xsi:type="dcterms:W3CDTF">2016-02-26T11:15:40Z</dcterms:modified>
</cp:coreProperties>
</file>