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78" r:id="rId16"/>
    <p:sldId id="279" r:id="rId17"/>
    <p:sldId id="280" r:id="rId18"/>
    <p:sldId id="270" r:id="rId19"/>
    <p:sldId id="271" r:id="rId20"/>
    <p:sldId id="272" r:id="rId21"/>
    <p:sldId id="269" r:id="rId22"/>
    <p:sldId id="273" r:id="rId23"/>
    <p:sldId id="282" r:id="rId24"/>
    <p:sldId id="274" r:id="rId25"/>
    <p:sldId id="275" r:id="rId26"/>
    <p:sldId id="277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94" autoAdjust="0"/>
    <p:restoredTop sz="94660"/>
  </p:normalViewPr>
  <p:slideViewPr>
    <p:cSldViewPr>
      <p:cViewPr>
        <p:scale>
          <a:sx n="50" d="100"/>
          <a:sy n="50" d="100"/>
        </p:scale>
        <p:origin x="-169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ABBD7-CCD2-46F0-A04F-D2EC13C5D701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D2AC5-ADCA-4FAE-8EF0-48E57A916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D2AC5-ADCA-4FAE-8EF0-48E57A9163E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303-B5E6-44CD-8956-E6706ABD434D}" type="datetimeFigureOut">
              <a:rPr lang="ru-RU" smtClean="0"/>
              <a:pPr/>
              <a:t>09.12.2012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5815E-F005-45D2-A0C7-2A8B2D789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severberesta.ru/images/stat-rospis-sev-dviny_files/original_images/p0000035.jpg" TargetMode="External"/><Relationship Id="rId7" Type="http://schemas.openxmlformats.org/officeDocument/2006/relationships/hyperlink" Target="http://severberesta.ru/images/stat-rospis-sev-dviny_files/original_images/p0000039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hyperlink" Target="http://severberesta.ru/images/stat-rospis-sev-dviny_files/original_images/p0000038.jpg" TargetMode="External"/><Relationship Id="rId10" Type="http://schemas.openxmlformats.org/officeDocument/2006/relationships/hyperlink" Target="http://ruart.syrykh.net/images/88.jpg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png"/><Relationship Id="rId7" Type="http://schemas.openxmlformats.org/officeDocument/2006/relationships/hyperlink" Target="http://severberesta.ru/images/stat-rospis-sev-dviny_files/original_images/p0000041.jp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www.liveinternet.ru/app/fotograf/index.php?s=photo_viewer&amp;ev=photo_view&amp;uid=3917072&amp;bid=3917072&amp;pid=1318617&amp;id=4587541&amp;mode=this" TargetMode="Externa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0.jpeg"/><Relationship Id="rId7" Type="http://schemas.openxmlformats.org/officeDocument/2006/relationships/hyperlink" Target="http://www.liveinternet.ru/app/fotograf/index.php?s=photo_viewer&amp;ev=photo_view&amp;uid=3917072&amp;bid=3917072&amp;pid=1318617&amp;id=4587550&amp;mode=this" TargetMode="External"/><Relationship Id="rId2" Type="http://schemas.openxmlformats.org/officeDocument/2006/relationships/hyperlink" Target="http://severberesta.ru/images/stat-rospis-sev-dviny_files/original_images/p000003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4.jpeg"/><Relationship Id="rId10" Type="http://schemas.openxmlformats.org/officeDocument/2006/relationships/image" Target="../media/image22.jpeg"/><Relationship Id="rId4" Type="http://schemas.openxmlformats.org/officeDocument/2006/relationships/hyperlink" Target="http://severberesta.ru/images/stat-rospis-sev-dviny_files/original_images/p0000039.jpg" TargetMode="External"/><Relationship Id="rId9" Type="http://schemas.openxmlformats.org/officeDocument/2006/relationships/hyperlink" Target="http://severberesta.ru/images/stat-rospis-sev-dviny_files/original_images/p0000035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dekor.nm.ru/Perm/Perm17.jpg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http://www.dekor.nm.ru/Perm/Perm27.jpg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http://www.dekor.nm.ru/Perm/Perm29.jpg" TargetMode="Externa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http://www.dekor.nm.ru/Perm/Perm22.jp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http://www.dekor.nm.ru/Perm/Perm21.jpg" TargetMode="Externa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veinternet.ru/app/fotograf/index.php?s=photo_viewer&amp;ev=photo_view&amp;uid=3917072&amp;bid=3917072&amp;pid=1318617&amp;id=4587555&amp;mode=this" TargetMode="External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hyperlink" Target="http://www.liveinternet.ru/app/fotograf/index.php?s=photo_viewer&amp;ev=photo_view&amp;uid=3917072&amp;bid=3917072&amp;pid=1318617&amp;id=4587552&amp;mode=thi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ruart.syrykh.net/images/109.jpg" TargetMode="External"/><Relationship Id="rId7" Type="http://schemas.openxmlformats.org/officeDocument/2006/relationships/hyperlink" Target="http://ruart.syrykh.net/images/98_2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://ruart.syrykh.net/images/105.jpg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liveinternet.ru/app/fotograf/index.php?s=photo_viewer&amp;ev=photo_view&amp;uid=3917072&amp;bid=3917072&amp;pid=1318617&amp;id=4587550&amp;mode=thi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internet.ru/app/fotograf/index.php?s=photo_viewer&amp;ev=photo_view&amp;uid=3917072&amp;bid=3917072&amp;pid=1318617&amp;id=4587541&amp;mode=this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285852" y="285728"/>
            <a:ext cx="6858048" cy="103327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Пермогорская</a:t>
            </a:r>
            <a:r>
              <a:rPr lang="ru-RU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роспись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ArtWood1-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571612"/>
            <a:ext cx="4943486" cy="4280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7143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785918" y="0"/>
            <a:ext cx="5643602" cy="117612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Не только прялки…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1428737"/>
            <a:ext cx="34290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Пермогорье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круг бытовых предметов, которые украшались росписью, был очень широк.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Это долбленые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скопкари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, ендовы, ковши, ставы, жбаны, чарки, блюда,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солоницы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, берестяные бураки, ведра,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набирухи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, короба, гнутые из луба, рукомойники, светцы, подсвечники, люльки, сундуки, телеги, санки, дуги, хомуты, вальки, прялки, ткацкие станы.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 все эти, казалось бы, обычные предметы крестьянского быта роспись преображала,  превращала в подлинные произведения искусства.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http://www.webartplus.narod.ru/sevdvin/dvin10.jpg"/>
          <p:cNvPicPr/>
          <p:nvPr/>
        </p:nvPicPr>
        <p:blipFill>
          <a:blip r:embed="rId2"/>
          <a:srcRect l="5054" t="4342" r="2330"/>
          <a:stretch>
            <a:fillRect/>
          </a:stretch>
        </p:blipFill>
        <p:spPr bwMode="auto">
          <a:xfrm>
            <a:off x="4714876" y="1643050"/>
            <a:ext cx="40005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dekor.nm.ru/Perm/Perm2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214818"/>
            <a:ext cx="385765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http://www.webartplus.narod.ru/sevdvin/dvin11.jpg"/>
          <p:cNvPicPr/>
          <p:nvPr/>
        </p:nvPicPr>
        <p:blipFill>
          <a:blip r:embed="rId2"/>
          <a:srcRect l="6416" t="7563" r="5054" b="4622"/>
          <a:stretch>
            <a:fillRect/>
          </a:stretch>
        </p:blipFill>
        <p:spPr bwMode="auto">
          <a:xfrm>
            <a:off x="428596" y="428604"/>
            <a:ext cx="192882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Бурак.&#10;&#10;&#10;&#10;Пермогорская роспись. 1811 г.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1" y="500042"/>
            <a:ext cx="157163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Бурак.&#10;&#10;&#10;&#10;Пермогорская роспись. Начало 20 века.&#10;&#10;&#10;&#10;Мастер Егор Максимович Ярыгин.">
            <a:hlinkClick r:id="rId5"/>
          </p:cNvPr>
          <p:cNvPicPr/>
          <p:nvPr/>
        </p:nvPicPr>
        <p:blipFill>
          <a:blip r:embed="rId6"/>
          <a:srcRect t="4000" b="4000"/>
          <a:stretch>
            <a:fillRect/>
          </a:stretch>
        </p:blipFill>
        <p:spPr bwMode="auto">
          <a:xfrm>
            <a:off x="5000628" y="428604"/>
            <a:ext cx="171451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Бурак.&#10;&#10;&#10;&#10;Пермогорская роспись. Вторая половина 19 века.">
            <a:hlinkClick r:id="rId7"/>
          </p:cNvPr>
          <p:cNvPicPr/>
          <p:nvPr/>
        </p:nvPicPr>
        <p:blipFill>
          <a:blip r:embed="rId8"/>
          <a:srcRect l="11018" t="15000" r="9532" b="7499"/>
          <a:stretch>
            <a:fillRect/>
          </a:stretch>
        </p:blipFill>
        <p:spPr bwMode="auto">
          <a:xfrm>
            <a:off x="7072330" y="500042"/>
            <a:ext cx="157163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dekor.nm.ru/Perm/Perm13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3857628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88_s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00496" y="4000504"/>
            <a:ext cx="428466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D:\114NIKON\DSCN2965.JPG"/>
          <p:cNvPicPr>
            <a:picLocks noChangeAspect="1" noChangeArrowheads="1"/>
          </p:cNvPicPr>
          <p:nvPr/>
        </p:nvPicPr>
        <p:blipFill>
          <a:blip r:embed="rId2" cstate="print"/>
          <a:srcRect l="13136" r="9957" b="6779"/>
          <a:stretch>
            <a:fillRect/>
          </a:stretch>
        </p:blipFill>
        <p:spPr bwMode="auto">
          <a:xfrm>
            <a:off x="1285852" y="285728"/>
            <a:ext cx="6915198" cy="62865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7143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0"/>
            <a:ext cx="307183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Пермогорская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роспись - графического типа, так как первоначальный рисунок наводится контуром, а затем по нему накладываются цвета.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 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Основным цветом был красный, сопутствовали ему зеленый и желтый. Иногда использовали и синий кобальт, чуть "золота".</a:t>
            </a:r>
          </a:p>
          <a:p>
            <a:pPr algn="just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 более ранних образцах краски приглушенные, желтый был ближе к охре, красный к темно-вишневому или терракотовому, глухой зеленый. На более поздних образцах мы видим белые фоны, яркие краски.</a:t>
            </a:r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08175" y="1268413"/>
            <a:ext cx="5616575" cy="44973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B90F2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786314" y="235743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643570" y="2357430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572264" y="2357430"/>
            <a:ext cx="914400" cy="914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Ирина\Documents\lastscan\пермог рос\двина12.jpg"/>
          <p:cNvPicPr>
            <a:picLocks noChangeAspect="1" noChangeArrowheads="1"/>
          </p:cNvPicPr>
          <p:nvPr/>
        </p:nvPicPr>
        <p:blipFill>
          <a:blip r:embed="rId2"/>
          <a:srcRect t="25563" r="66667" b="26320"/>
          <a:stretch>
            <a:fillRect/>
          </a:stretch>
        </p:blipFill>
        <p:spPr bwMode="auto">
          <a:xfrm rot="16200000">
            <a:off x="4971668" y="-756882"/>
            <a:ext cx="2000264" cy="3942607"/>
          </a:xfrm>
          <a:prstGeom prst="rect">
            <a:avLst/>
          </a:prstGeom>
          <a:noFill/>
        </p:spPr>
      </p:pic>
      <p:pic>
        <p:nvPicPr>
          <p:cNvPr id="22531" name="Picture 3" descr="C:\Users\Ирина\Documents\lastscan\пермог рос\перро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3714752"/>
            <a:ext cx="2409013" cy="2775222"/>
          </a:xfrm>
          <a:prstGeom prst="rect">
            <a:avLst/>
          </a:prstGeom>
          <a:noFill/>
        </p:spPr>
      </p:pic>
      <p:pic>
        <p:nvPicPr>
          <p:cNvPr id="22532" name="Picture 4" descr="C:\Users\Ирина\Documents\lastscan\пермог рос\перр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3611" y="3643314"/>
            <a:ext cx="2267123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7500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85720" y="0"/>
            <a:ext cx="3429024" cy="778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Основу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пермогорской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росписи составляет растительный узор.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 гибкие побеги  нанизаны трёхлопастные, чуть изогнутые листья с острым  кончиками и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тюльпанвидные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цветы, напоминающие древний цветок крина.</a:t>
            </a: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Среди  них кустики из округлых листьев,  сирины, нарядные сказочные птицы.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 народных  росписях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Пермогорья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19 века в растительный узор обычно почти на всех предметах  быта вписывались ещё разнообразные  жанровые сцены из крестьянской жизни.</a:t>
            </a:r>
            <a:r>
              <a:rPr lang="ru-RU" b="1" dirty="0" smtClean="0"/>
              <a:t> </a:t>
            </a:r>
          </a:p>
          <a:p>
            <a:pPr algn="just"/>
            <a:endParaRPr lang="ru-RU" b="1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Часто рисунки сопровождались надписями.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На бураке (туеске): «С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ей 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</a:rPr>
              <a:t>бурачокъ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 очень крепок и 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</a:rPr>
              <a:t>угожъ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 для содержания кваску с 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</a:rPr>
              <a:t>перышкомъ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» («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перышком» - то есть с хмелем).</a:t>
            </a:r>
          </a:p>
          <a:p>
            <a:pPr algn="just"/>
            <a:endParaRPr lang="ru-RU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 smtClean="0"/>
          </a:p>
        </p:txBody>
      </p:sp>
      <p:pic>
        <p:nvPicPr>
          <p:cNvPr id="5" name="Рисунок 4" descr="http://www.webartplus.narod.ru/sevdvin/dvin10.jpg"/>
          <p:cNvPicPr/>
          <p:nvPr/>
        </p:nvPicPr>
        <p:blipFill>
          <a:blip r:embed="rId2"/>
          <a:srcRect l="14588" t="48174" r="10502" b="18953"/>
          <a:stretch>
            <a:fillRect/>
          </a:stretch>
        </p:blipFill>
        <p:spPr bwMode="auto">
          <a:xfrm>
            <a:off x="4357686" y="285728"/>
            <a:ext cx="428628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webartplus.narod.ru/sevdvin/dvin11.jpg"/>
          <p:cNvPicPr/>
          <p:nvPr/>
        </p:nvPicPr>
        <p:blipFill>
          <a:blip r:embed="rId3"/>
          <a:srcRect l="9534" t="40652" r="8746" b="22478"/>
          <a:stretch>
            <a:fillRect/>
          </a:stretch>
        </p:blipFill>
        <p:spPr bwMode="auto">
          <a:xfrm>
            <a:off x="4857752" y="2071678"/>
            <a:ext cx="342902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webartplus.narod.ru/sevdvin/dvin1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429132"/>
            <a:ext cx="3622682" cy="21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1785950" cy="268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071942"/>
            <a:ext cx="499764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85860"/>
            <a:ext cx="40290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929066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14546" y="785794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Композиции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Пермогорской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росписи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2571736" y="2000240"/>
            <a:ext cx="19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прямоугольнике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4414" y="6000768"/>
            <a:ext cx="131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круге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9322" y="5929330"/>
            <a:ext cx="212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полосе(сегменты)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7143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86116" y="285728"/>
            <a:ext cx="230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Сюжетные мотивы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 l="7759" t="21661" r="22413" b="21480"/>
          <a:stretch>
            <a:fillRect/>
          </a:stretch>
        </p:blipFill>
        <p:spPr bwMode="auto">
          <a:xfrm>
            <a:off x="285720" y="1000108"/>
            <a:ext cx="275546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071546"/>
            <a:ext cx="225204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071546"/>
            <a:ext cx="287050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http://img1.liveinternet.ru/images/foto/c/1/apps/4/587/4587541_74.jpg">
            <a:hlinkClick r:id="rId5" tgtFrame="&quot;top&quot;"/>
          </p:cNvPr>
          <p:cNvPicPr/>
          <p:nvPr/>
        </p:nvPicPr>
        <p:blipFill>
          <a:blip r:embed="rId6"/>
          <a:srcRect l="5389" t="15464" r="4790" b="14948"/>
          <a:stretch>
            <a:fillRect/>
          </a:stretch>
        </p:blipFill>
        <p:spPr bwMode="auto">
          <a:xfrm>
            <a:off x="928662" y="3429000"/>
            <a:ext cx="35719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Фрагмент росписи бурака.&#10;&#10;&#10;&#10;Пермогорская роспись.Середина 19 века.">
            <a:hlinkClick r:id="rId7"/>
          </p:cNvPr>
          <p:cNvPicPr/>
          <p:nvPr/>
        </p:nvPicPr>
        <p:blipFill>
          <a:blip r:embed="rId8"/>
          <a:srcRect b="24907"/>
          <a:stretch>
            <a:fillRect/>
          </a:stretch>
        </p:blipFill>
        <p:spPr bwMode="auto">
          <a:xfrm>
            <a:off x="5214942" y="3429000"/>
            <a:ext cx="2857500" cy="19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http://severberesta.ru/images/stat-rospis-sev-dviny_files/thumbnails/tb_p0000036.jp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500438"/>
            <a:ext cx="242889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Бурак.&#10;&#10;&#10;&#10;Пермогорская роспись. Вторая половина 19 века.">
            <a:hlinkClick r:id="rId4"/>
          </p:cNvPr>
          <p:cNvPicPr/>
          <p:nvPr/>
        </p:nvPicPr>
        <p:blipFill>
          <a:blip r:embed="rId5"/>
          <a:srcRect l="18220" t="37500" r="18220" b="12500"/>
          <a:stretch>
            <a:fillRect/>
          </a:stretch>
        </p:blipFill>
        <p:spPr bwMode="auto">
          <a:xfrm>
            <a:off x="4572000" y="785794"/>
            <a:ext cx="17859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webartplus.narod.ru/sevdvin/dvin11.jpg"/>
          <p:cNvPicPr/>
          <p:nvPr/>
        </p:nvPicPr>
        <p:blipFill>
          <a:blip r:embed="rId6"/>
          <a:srcRect l="11864" t="42437" r="11864" b="21638"/>
          <a:stretch>
            <a:fillRect/>
          </a:stretch>
        </p:blipFill>
        <p:spPr bwMode="auto">
          <a:xfrm>
            <a:off x="428596" y="714356"/>
            <a:ext cx="3857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g0.liveinternet.ru/images/foto/c/1/apps/4/587/4587550_dvin13.jpg">
            <a:hlinkClick r:id="rId7" tgtFrame="&quot;top&quot;"/>
          </p:cNvPr>
          <p:cNvPicPr/>
          <p:nvPr/>
        </p:nvPicPr>
        <p:blipFill>
          <a:blip r:embed="rId8"/>
          <a:srcRect l="2272" t="51258" r="7727" b="4698"/>
          <a:stretch>
            <a:fillRect/>
          </a:stretch>
        </p:blipFill>
        <p:spPr bwMode="auto">
          <a:xfrm>
            <a:off x="4429124" y="3571876"/>
            <a:ext cx="435771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Бурак.&#10;&#10;&#10;&#10;Пермогорская роспись. 1811 г.">
            <a:hlinkClick r:id="rId9"/>
          </p:cNvPr>
          <p:cNvPicPr/>
          <p:nvPr/>
        </p:nvPicPr>
        <p:blipFill>
          <a:blip r:embed="rId10"/>
          <a:srcRect l="11905" t="22500" r="793" b="22499"/>
          <a:stretch>
            <a:fillRect/>
          </a:stretch>
        </p:blipFill>
        <p:spPr bwMode="auto">
          <a:xfrm>
            <a:off x="6715140" y="857232"/>
            <a:ext cx="207170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 </a:t>
            </a:r>
            <a:endParaRPr lang="ru-RU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214546" y="500042"/>
            <a:ext cx="4572032" cy="103327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cs typeface="Angsana New" pitchFamily="18" charset="-34"/>
              </a:rPr>
              <a:t>Основные элементы и мотивы </a:t>
            </a:r>
            <a:r>
              <a:rPr lang="ru-RU" sz="2000" dirty="0" err="1" smtClean="0">
                <a:solidFill>
                  <a:srgbClr val="C00000"/>
                </a:solidFill>
                <a:cs typeface="Angsana New" pitchFamily="18" charset="-34"/>
              </a:rPr>
              <a:t>Пермогорской</a:t>
            </a:r>
            <a:r>
              <a:rPr lang="ru-RU" sz="2000" dirty="0" smtClean="0">
                <a:solidFill>
                  <a:srgbClr val="C00000"/>
                </a:solidFill>
                <a:cs typeface="Angsana New" pitchFamily="18" charset="-34"/>
              </a:rPr>
              <a:t> росписи</a:t>
            </a:r>
            <a:endParaRPr lang="ru-RU" sz="2000" dirty="0">
              <a:solidFill>
                <a:srgbClr val="C00000"/>
              </a:solidFill>
              <a:cs typeface="Angsana New" pitchFamily="18" charset="-34"/>
            </a:endParaRPr>
          </a:p>
        </p:txBody>
      </p:sp>
      <p:pic>
        <p:nvPicPr>
          <p:cNvPr id="23554" name="Picture 2" descr="lastscan"/>
          <p:cNvPicPr>
            <a:picLocks noChangeAspect="1" noChangeArrowheads="1"/>
          </p:cNvPicPr>
          <p:nvPr/>
        </p:nvPicPr>
        <p:blipFill>
          <a:blip r:embed="rId2" cstate="print"/>
          <a:srcRect l="3320" b="415"/>
          <a:stretch>
            <a:fillRect/>
          </a:stretch>
        </p:blipFill>
        <p:spPr bwMode="auto">
          <a:xfrm>
            <a:off x="5143504" y="1643050"/>
            <a:ext cx="3143272" cy="17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hj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643446"/>
            <a:ext cx="297180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gfqw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643446"/>
            <a:ext cx="251460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3109" y="407194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Геометрические и ленточные орнаменты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упр"/>
          <p:cNvPicPr>
            <a:picLocks noChangeAspect="1" noChangeArrowheads="1"/>
          </p:cNvPicPr>
          <p:nvPr/>
        </p:nvPicPr>
        <p:blipFill>
          <a:blip r:embed="rId5" cstate="print"/>
          <a:srcRect l="2705" r="2600" b="58939"/>
          <a:stretch>
            <a:fillRect/>
          </a:stretch>
        </p:blipFill>
        <p:spPr bwMode="auto">
          <a:xfrm>
            <a:off x="857224" y="1643050"/>
            <a:ext cx="377190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упр"/>
          <p:cNvPicPr>
            <a:picLocks noChangeAspect="1" noChangeArrowheads="1"/>
          </p:cNvPicPr>
          <p:nvPr/>
        </p:nvPicPr>
        <p:blipFill>
          <a:blip r:embed="rId6" cstate="print"/>
          <a:srcRect l="5411" t="39800" r="51594" b="23146"/>
          <a:stretch>
            <a:fillRect/>
          </a:stretch>
        </p:blipFill>
        <p:spPr bwMode="auto">
          <a:xfrm>
            <a:off x="1928794" y="3000372"/>
            <a:ext cx="171451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2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 </a:t>
            </a:r>
            <a:endParaRPr lang="ru-RU" dirty="0"/>
          </a:p>
        </p:txBody>
      </p:sp>
      <p:pic>
        <p:nvPicPr>
          <p:cNvPr id="24578" name="Picture 2" descr="25-06-2007 20_16_49"/>
          <p:cNvPicPr>
            <a:picLocks noChangeAspect="1" noChangeArrowheads="1"/>
          </p:cNvPicPr>
          <p:nvPr/>
        </p:nvPicPr>
        <p:blipFill>
          <a:blip r:embed="rId2" cstate="print"/>
          <a:srcRect l="17647" r="56618" b="53357"/>
          <a:stretch>
            <a:fillRect/>
          </a:stretch>
        </p:blipFill>
        <p:spPr bwMode="auto">
          <a:xfrm>
            <a:off x="714348" y="2857496"/>
            <a:ext cx="10001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25-06-2007 20_16_49"/>
          <p:cNvPicPr>
            <a:picLocks noChangeAspect="1" noChangeArrowheads="1"/>
          </p:cNvPicPr>
          <p:nvPr/>
        </p:nvPicPr>
        <p:blipFill>
          <a:blip r:embed="rId3" cstate="print"/>
          <a:srcRect l="15809" t="55124" r="56618" b="6714"/>
          <a:stretch>
            <a:fillRect/>
          </a:stretch>
        </p:blipFill>
        <p:spPr bwMode="auto">
          <a:xfrm>
            <a:off x="1285852" y="1571612"/>
            <a:ext cx="107157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ждл"/>
          <p:cNvPicPr>
            <a:picLocks noChangeAspect="1" noChangeArrowheads="1"/>
          </p:cNvPicPr>
          <p:nvPr/>
        </p:nvPicPr>
        <p:blipFill>
          <a:blip r:embed="rId4"/>
          <a:srcRect l="808" t="3761" r="1126" b="3600"/>
          <a:stretch>
            <a:fillRect/>
          </a:stretch>
        </p:blipFill>
        <p:spPr bwMode="auto">
          <a:xfrm>
            <a:off x="2500298" y="1000108"/>
            <a:ext cx="4059238" cy="2786082"/>
          </a:xfrm>
          <a:prstGeom prst="horizontalScroll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http://www.dekor.nm.ru/Perm/Perm17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6786578" y="1571612"/>
            <a:ext cx="1828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двина14"/>
          <p:cNvPicPr>
            <a:picLocks noChangeAspect="1" noChangeArrowheads="1"/>
          </p:cNvPicPr>
          <p:nvPr/>
        </p:nvPicPr>
        <p:blipFill>
          <a:blip r:embed="rId7"/>
          <a:srcRect l="4013" t="3035" r="4150" b="86995"/>
          <a:stretch>
            <a:fillRect/>
          </a:stretch>
        </p:blipFill>
        <p:spPr bwMode="auto">
          <a:xfrm>
            <a:off x="1928794" y="4214818"/>
            <a:ext cx="51435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Perm38"/>
          <p:cNvPicPr>
            <a:picLocks noChangeAspect="1" noChangeArrowheads="1"/>
          </p:cNvPicPr>
          <p:nvPr/>
        </p:nvPicPr>
        <p:blipFill>
          <a:blip r:embed="rId8"/>
          <a:srcRect t="17659" b="65523"/>
          <a:stretch>
            <a:fillRect/>
          </a:stretch>
        </p:blipFill>
        <p:spPr bwMode="auto">
          <a:xfrm>
            <a:off x="285720" y="5429264"/>
            <a:ext cx="4229100" cy="95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25-06-2007 20_16_49"/>
          <p:cNvPicPr>
            <a:picLocks noChangeAspect="1" noChangeArrowheads="1"/>
          </p:cNvPicPr>
          <p:nvPr/>
        </p:nvPicPr>
        <p:blipFill>
          <a:blip r:embed="rId3" cstate="print"/>
          <a:srcRect l="58089" t="55124" r="16176" b="6714"/>
          <a:stretch>
            <a:fillRect/>
          </a:stretch>
        </p:blipFill>
        <p:spPr bwMode="auto">
          <a:xfrm>
            <a:off x="7215206" y="3500438"/>
            <a:ext cx="1000132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Perm38"/>
          <p:cNvPicPr>
            <a:picLocks noChangeAspect="1" noChangeArrowheads="1"/>
          </p:cNvPicPr>
          <p:nvPr/>
        </p:nvPicPr>
        <p:blipFill>
          <a:blip r:embed="rId8"/>
          <a:srcRect b="86125"/>
          <a:stretch>
            <a:fillRect/>
          </a:stretch>
        </p:blipFill>
        <p:spPr bwMode="auto">
          <a:xfrm>
            <a:off x="4643438" y="5429264"/>
            <a:ext cx="42291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86116" y="357166"/>
            <a:ext cx="228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Розетки, уголки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2" descr="25-06-2007 20_16_49"/>
          <p:cNvPicPr>
            <a:picLocks noChangeAspect="1" noChangeArrowheads="1"/>
          </p:cNvPicPr>
          <p:nvPr/>
        </p:nvPicPr>
        <p:blipFill>
          <a:blip r:embed="rId3" cstate="print"/>
          <a:srcRect l="58089" t="5300" r="17647" b="53357"/>
          <a:stretch>
            <a:fillRect/>
          </a:stretch>
        </p:blipFill>
        <p:spPr bwMode="auto">
          <a:xfrm>
            <a:off x="285720" y="1571612"/>
            <a:ext cx="942964" cy="111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071546"/>
            <a:ext cx="6698533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Герб Архангельской област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174862" cy="21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14346" y="0"/>
            <a:ext cx="9358346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.</a:t>
            </a:r>
            <a:endParaRPr lang="ru-RU" dirty="0"/>
          </a:p>
        </p:txBody>
      </p:sp>
      <p:pic>
        <p:nvPicPr>
          <p:cNvPr id="25602" name="Picture 2" descr="двина10"/>
          <p:cNvPicPr>
            <a:picLocks noChangeAspect="1" noChangeArrowheads="1"/>
          </p:cNvPicPr>
          <p:nvPr/>
        </p:nvPicPr>
        <p:blipFill>
          <a:blip r:embed="rId2"/>
          <a:srcRect l="76659" t="6245" b="75017"/>
          <a:stretch>
            <a:fillRect/>
          </a:stretch>
        </p:blipFill>
        <p:spPr bwMode="auto">
          <a:xfrm>
            <a:off x="285720" y="1428736"/>
            <a:ext cx="180806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двина10"/>
          <p:cNvPicPr>
            <a:picLocks noChangeAspect="1" noChangeArrowheads="1"/>
          </p:cNvPicPr>
          <p:nvPr/>
        </p:nvPicPr>
        <p:blipFill>
          <a:blip r:embed="rId2"/>
          <a:srcRect t="33458" r="78366" b="45631"/>
          <a:stretch>
            <a:fillRect/>
          </a:stretch>
        </p:blipFill>
        <p:spPr bwMode="auto">
          <a:xfrm>
            <a:off x="2285984" y="1428736"/>
            <a:ext cx="150019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25-06-2007 20_17_22"/>
          <p:cNvPicPr>
            <a:picLocks noChangeAspect="1" noChangeArrowheads="1"/>
          </p:cNvPicPr>
          <p:nvPr/>
        </p:nvPicPr>
        <p:blipFill>
          <a:blip r:embed="rId3" cstate="print"/>
          <a:srcRect l="3774" t="8222" r="1873"/>
          <a:stretch>
            <a:fillRect/>
          </a:stretch>
        </p:blipFill>
        <p:spPr bwMode="auto">
          <a:xfrm>
            <a:off x="4000496" y="1500174"/>
            <a:ext cx="469303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двина15"/>
          <p:cNvPicPr>
            <a:picLocks noChangeAspect="1" noChangeArrowheads="1"/>
          </p:cNvPicPr>
          <p:nvPr/>
        </p:nvPicPr>
        <p:blipFill>
          <a:blip r:embed="rId4"/>
          <a:srcRect l="56706" t="86359" r="1817" b="2742"/>
          <a:stretch>
            <a:fillRect/>
          </a:stretch>
        </p:blipFill>
        <p:spPr bwMode="auto">
          <a:xfrm>
            <a:off x="4857752" y="4929198"/>
            <a:ext cx="314327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двина10"/>
          <p:cNvPicPr>
            <a:picLocks noChangeAspect="1" noChangeArrowheads="1"/>
          </p:cNvPicPr>
          <p:nvPr/>
        </p:nvPicPr>
        <p:blipFill>
          <a:blip r:embed="rId2"/>
          <a:srcRect l="62308" t="83644"/>
          <a:stretch>
            <a:fillRect/>
          </a:stretch>
        </p:blipFill>
        <p:spPr bwMode="auto">
          <a:xfrm>
            <a:off x="428596" y="3786190"/>
            <a:ext cx="3102749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двина15"/>
          <p:cNvPicPr>
            <a:picLocks noChangeAspect="1" noChangeArrowheads="1"/>
          </p:cNvPicPr>
          <p:nvPr/>
        </p:nvPicPr>
        <p:blipFill>
          <a:blip r:embed="rId5"/>
          <a:srcRect l="85145" t="56296" r="1770" b="5082"/>
          <a:stretch>
            <a:fillRect/>
          </a:stretch>
        </p:blipFill>
        <p:spPr bwMode="auto">
          <a:xfrm rot="5400000">
            <a:off x="1363083" y="4209025"/>
            <a:ext cx="127429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5984" y="500042"/>
            <a:ext cx="4258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трилистник , цветок ,листья, плоды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3" descr="двина10"/>
          <p:cNvPicPr>
            <a:picLocks noChangeAspect="1" noChangeArrowheads="1"/>
          </p:cNvPicPr>
          <p:nvPr/>
        </p:nvPicPr>
        <p:blipFill>
          <a:blip r:embed="rId2"/>
          <a:srcRect t="69006" r="78366" b="6320"/>
          <a:stretch>
            <a:fillRect/>
          </a:stretch>
        </p:blipFill>
        <p:spPr bwMode="auto">
          <a:xfrm>
            <a:off x="285720" y="2571744"/>
            <a:ext cx="127137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двина10"/>
          <p:cNvPicPr>
            <a:picLocks noChangeAspect="1" noChangeArrowheads="1"/>
          </p:cNvPicPr>
          <p:nvPr/>
        </p:nvPicPr>
        <p:blipFill>
          <a:blip r:embed="rId2"/>
          <a:srcRect t="54368" r="78366" b="28903"/>
          <a:stretch>
            <a:fillRect/>
          </a:stretch>
        </p:blipFill>
        <p:spPr bwMode="auto">
          <a:xfrm>
            <a:off x="2000232" y="2571744"/>
            <a:ext cx="160735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57554" y="714356"/>
            <a:ext cx="1998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тюльпан,  древо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двина12"/>
          <p:cNvPicPr>
            <a:picLocks noChangeAspect="1" noChangeArrowheads="1"/>
          </p:cNvPicPr>
          <p:nvPr/>
        </p:nvPicPr>
        <p:blipFill>
          <a:blip r:embed="rId2"/>
          <a:srcRect l="48911" t="63500" r="26633" b="-2666"/>
          <a:stretch>
            <a:fillRect/>
          </a:stretch>
        </p:blipFill>
        <p:spPr bwMode="auto">
          <a:xfrm>
            <a:off x="2428860" y="1285860"/>
            <a:ext cx="1357322" cy="144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двина13"/>
          <p:cNvPicPr>
            <a:picLocks noChangeAspect="1" noChangeArrowheads="1"/>
          </p:cNvPicPr>
          <p:nvPr/>
        </p:nvPicPr>
        <p:blipFill>
          <a:blip r:embed="rId3"/>
          <a:srcRect l="16556" t="4124" r="20862" b="62851"/>
          <a:stretch>
            <a:fillRect/>
          </a:stretch>
        </p:blipFill>
        <p:spPr bwMode="auto">
          <a:xfrm>
            <a:off x="6000760" y="1214422"/>
            <a:ext cx="250033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www.dekor.nm.ru/Perm/Perm29.jpg"/>
          <p:cNvPicPr>
            <a:picLocks noChangeAspect="1" noChangeArrowheads="1"/>
          </p:cNvPicPr>
          <p:nvPr/>
        </p:nvPicPr>
        <p:blipFill>
          <a:blip r:embed="rId4" r:link="rId5"/>
          <a:srcRect l="47039" t="37059"/>
          <a:stretch>
            <a:fillRect/>
          </a:stretch>
        </p:blipFill>
        <p:spPr bwMode="auto">
          <a:xfrm>
            <a:off x="857224" y="3071810"/>
            <a:ext cx="269941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двина14"/>
          <p:cNvPicPr>
            <a:picLocks noChangeAspect="1" noChangeArrowheads="1"/>
          </p:cNvPicPr>
          <p:nvPr/>
        </p:nvPicPr>
        <p:blipFill>
          <a:blip r:embed="rId6"/>
          <a:srcRect l="47696" t="10231" r="22675"/>
          <a:stretch>
            <a:fillRect/>
          </a:stretch>
        </p:blipFill>
        <p:spPr bwMode="auto">
          <a:xfrm>
            <a:off x="4214810" y="1285860"/>
            <a:ext cx="12414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двина12"/>
          <p:cNvPicPr>
            <a:picLocks noChangeAspect="1" noChangeArrowheads="1"/>
          </p:cNvPicPr>
          <p:nvPr/>
        </p:nvPicPr>
        <p:blipFill>
          <a:blip r:embed="rId2"/>
          <a:srcRect l="58693" t="31678" r="21706" b="38948"/>
          <a:stretch>
            <a:fillRect/>
          </a:stretch>
        </p:blipFill>
        <p:spPr bwMode="auto">
          <a:xfrm>
            <a:off x="857224" y="1285860"/>
            <a:ext cx="1214446" cy="121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www.dekor.nm.ru/Perm/Perm27.jpg"/>
          <p:cNvPicPr>
            <a:picLocks noChangeAspect="1" noChangeArrowheads="1"/>
          </p:cNvPicPr>
          <p:nvPr/>
        </p:nvPicPr>
        <p:blipFill>
          <a:blip r:embed="rId7" r:link="rId8"/>
          <a:srcRect b="73021"/>
          <a:stretch>
            <a:fillRect/>
          </a:stretch>
        </p:blipFill>
        <p:spPr bwMode="auto">
          <a:xfrm>
            <a:off x="3929058" y="4643446"/>
            <a:ext cx="45339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86116" y="357166"/>
            <a:ext cx="281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птицы,  птица Сирин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двина16"/>
          <p:cNvPicPr>
            <a:picLocks noChangeAspect="1" noChangeArrowheads="1"/>
          </p:cNvPicPr>
          <p:nvPr/>
        </p:nvPicPr>
        <p:blipFill>
          <a:blip r:embed="rId2"/>
          <a:srcRect t="49052"/>
          <a:stretch>
            <a:fillRect/>
          </a:stretch>
        </p:blipFill>
        <p:spPr bwMode="auto">
          <a:xfrm>
            <a:off x="357158" y="928670"/>
            <a:ext cx="6429388" cy="237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двина16"/>
          <p:cNvPicPr>
            <a:picLocks noChangeAspect="1" noChangeArrowheads="1"/>
          </p:cNvPicPr>
          <p:nvPr/>
        </p:nvPicPr>
        <p:blipFill>
          <a:blip r:embed="rId2"/>
          <a:srcRect l="79646" t="7317" r="-885" b="59755"/>
          <a:stretch>
            <a:fillRect/>
          </a:stretch>
        </p:blipFill>
        <p:spPr bwMode="auto">
          <a:xfrm>
            <a:off x="6786578" y="928670"/>
            <a:ext cx="209551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двина18"/>
          <p:cNvPicPr>
            <a:picLocks noChangeAspect="1" noChangeArrowheads="1"/>
          </p:cNvPicPr>
          <p:nvPr/>
        </p:nvPicPr>
        <p:blipFill>
          <a:blip r:embed="rId3"/>
          <a:srcRect l="34053" t="51480" r="37070" b="7530"/>
          <a:stretch>
            <a:fillRect/>
          </a:stretch>
        </p:blipFill>
        <p:spPr bwMode="auto">
          <a:xfrm>
            <a:off x="571472" y="3643314"/>
            <a:ext cx="2428892" cy="237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http://www.dekor.nm.ru/Perm/Perm21.jpg"/>
          <p:cNvPicPr>
            <a:picLocks noChangeAspect="1" noChangeArrowheads="1"/>
          </p:cNvPicPr>
          <p:nvPr/>
        </p:nvPicPr>
        <p:blipFill>
          <a:blip r:embed="rId4" r:link="rId5"/>
          <a:srcRect l="5299" r="4622" b="5263"/>
          <a:stretch>
            <a:fillRect/>
          </a:stretch>
        </p:blipFill>
        <p:spPr bwMode="auto">
          <a:xfrm>
            <a:off x="3357554" y="3643314"/>
            <a:ext cx="236142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http://www.dekor.nm.ru/Perm/Perm22.jpg"/>
          <p:cNvPicPr>
            <a:picLocks noChangeAspect="1" noChangeArrowheads="1"/>
          </p:cNvPicPr>
          <p:nvPr/>
        </p:nvPicPr>
        <p:blipFill>
          <a:blip r:embed="rId6" r:link="rId7"/>
          <a:srcRect b="533"/>
          <a:stretch>
            <a:fillRect/>
          </a:stretch>
        </p:blipFill>
        <p:spPr bwMode="auto">
          <a:xfrm>
            <a:off x="6143636" y="3643314"/>
            <a:ext cx="2428892" cy="251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b="33780"/>
          <a:stretch>
            <a:fillRect/>
          </a:stretch>
        </p:blipFill>
        <p:spPr bwMode="auto">
          <a:xfrm>
            <a:off x="3143240" y="1928802"/>
            <a:ext cx="41434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357694"/>
            <a:ext cx="44363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ttp://www.webartplus.narod.ru/sevdvin/dvin13.jpg"/>
          <p:cNvPicPr/>
          <p:nvPr/>
        </p:nvPicPr>
        <p:blipFill>
          <a:blip r:embed="rId4"/>
          <a:srcRect t="2517" r="6022" b="64765"/>
          <a:stretch>
            <a:fillRect/>
          </a:stretch>
        </p:blipFill>
        <p:spPr bwMode="auto">
          <a:xfrm>
            <a:off x="285720" y="571480"/>
            <a:ext cx="492922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73581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00298" y="0"/>
            <a:ext cx="4190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Сюжетные мотивы,  фигуры  людей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gfs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143380"/>
            <a:ext cx="4343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kkg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57166"/>
            <a:ext cx="491631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двина1"/>
          <p:cNvPicPr>
            <a:picLocks noChangeAspect="1" noChangeArrowheads="1"/>
          </p:cNvPicPr>
          <p:nvPr/>
        </p:nvPicPr>
        <p:blipFill>
          <a:blip r:embed="rId4"/>
          <a:srcRect l="6758" t="10345" r="17709" b="78644"/>
          <a:stretch>
            <a:fillRect/>
          </a:stretch>
        </p:blipFill>
        <p:spPr bwMode="auto">
          <a:xfrm rot="5400000">
            <a:off x="-1554003" y="2839830"/>
            <a:ext cx="496532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двина1"/>
          <p:cNvPicPr>
            <a:picLocks noChangeAspect="1" noChangeArrowheads="1"/>
          </p:cNvPicPr>
          <p:nvPr/>
        </p:nvPicPr>
        <p:blipFill>
          <a:blip r:embed="rId4"/>
          <a:srcRect l="6758" t="10345" r="17859" b="78561"/>
          <a:stretch>
            <a:fillRect/>
          </a:stretch>
        </p:blipFill>
        <p:spPr bwMode="auto">
          <a:xfrm rot="5400000">
            <a:off x="5478851" y="2863682"/>
            <a:ext cx="4857784" cy="98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14338"/>
            <a:ext cx="9144000" cy="7072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k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394111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ld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85728"/>
            <a:ext cx="35631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xx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00438"/>
            <a:ext cx="4214842" cy="280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полшг"/>
          <p:cNvPicPr>
            <a:picLocks noChangeAspect="1" noChangeArrowheads="1"/>
          </p:cNvPicPr>
          <p:nvPr/>
        </p:nvPicPr>
        <p:blipFill>
          <a:blip r:embed="rId5"/>
          <a:srcRect b="4198"/>
          <a:stretch>
            <a:fillRect/>
          </a:stretch>
        </p:blipFill>
        <p:spPr bwMode="auto">
          <a:xfrm>
            <a:off x="5000628" y="3429000"/>
            <a:ext cx="3071834" cy="288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14338"/>
            <a:ext cx="9144000" cy="7072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785918" y="0"/>
            <a:ext cx="5572164" cy="107154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Сегодня </a:t>
            </a:r>
            <a:r>
              <a:rPr lang="ru-RU" sz="2400" dirty="0" err="1" smtClean="0">
                <a:solidFill>
                  <a:srgbClr val="C00000"/>
                </a:solidFill>
              </a:rPr>
              <a:t>Пермогорская</a:t>
            </a:r>
            <a:r>
              <a:rPr lang="ru-RU" sz="2400" dirty="0" smtClean="0">
                <a:solidFill>
                  <a:srgbClr val="C00000"/>
                </a:solidFill>
              </a:rPr>
              <a:t> роспись снова популярна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Ирина\Documents\lastscan\пермог рос\19092004230451_D88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2440798" cy="2214578"/>
          </a:xfrm>
          <a:prstGeom prst="rect">
            <a:avLst/>
          </a:prstGeom>
          <a:noFill/>
        </p:spPr>
      </p:pic>
      <p:pic>
        <p:nvPicPr>
          <p:cNvPr id="8195" name="Picture 3" descr="C:\Users\Ирина\Documents\lastscan\пермог рос\permog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285860"/>
            <a:ext cx="2214578" cy="2214578"/>
          </a:xfrm>
          <a:prstGeom prst="rect">
            <a:avLst/>
          </a:prstGeom>
          <a:noFill/>
        </p:spPr>
      </p:pic>
      <p:pic>
        <p:nvPicPr>
          <p:cNvPr id="8197" name="Picture 5" descr="C:\Users\Ирина\Documents\lastscan\пермог рос\пер.jpg"/>
          <p:cNvPicPr>
            <a:picLocks noChangeAspect="1" noChangeArrowheads="1"/>
          </p:cNvPicPr>
          <p:nvPr/>
        </p:nvPicPr>
        <p:blipFill>
          <a:blip r:embed="rId5"/>
          <a:srcRect b="1"/>
          <a:stretch>
            <a:fillRect/>
          </a:stretch>
        </p:blipFill>
        <p:spPr bwMode="auto">
          <a:xfrm>
            <a:off x="428596" y="4000504"/>
            <a:ext cx="2714612" cy="1768233"/>
          </a:xfrm>
          <a:prstGeom prst="rect">
            <a:avLst/>
          </a:prstGeom>
          <a:noFill/>
        </p:spPr>
      </p:pic>
      <p:pic>
        <p:nvPicPr>
          <p:cNvPr id="8200" name="Picture 8" descr="19092004233238_D636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3857628"/>
            <a:ext cx="2631232" cy="245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P3310170"/>
          <p:cNvPicPr>
            <a:picLocks noChangeAspect="1" noChangeArrowheads="1"/>
          </p:cNvPicPr>
          <p:nvPr/>
        </p:nvPicPr>
        <p:blipFill>
          <a:blip r:embed="rId7" cstate="print"/>
          <a:srcRect l="3488" t="10516" r="26744" b="4562"/>
          <a:stretch>
            <a:fillRect/>
          </a:stretch>
        </p:blipFill>
        <p:spPr bwMode="auto">
          <a:xfrm>
            <a:off x="6215074" y="4214818"/>
            <a:ext cx="226385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img1.liveinternet.ru/images/foto/c/1/apps/4/587/4587555_mezen_4862_p2.jpg">
            <a:hlinkClick r:id="rId8" tgtFrame="&quot;top&quot;"/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0760" y="1071546"/>
            <a:ext cx="221457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7143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7" descr="сев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475684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Ирина\Documents\lastscan\пермог рос\x_13219a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928934"/>
            <a:ext cx="4733740" cy="3597329"/>
          </a:xfrm>
          <a:prstGeom prst="rect">
            <a:avLst/>
          </a:prstGeom>
          <a:noFill/>
        </p:spPr>
      </p:pic>
      <p:pic>
        <p:nvPicPr>
          <p:cNvPr id="5" name="Рисунок 4" descr="http://img0.liveinternet.ru/images/foto/c/1/apps/4/587/4587552_izobrazhenie_393_0.jpg">
            <a:hlinkClick r:id="rId4" tgtFrame="&quot;top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0"/>
            <a:ext cx="2476501" cy="285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Ирина\Documents\lastscan\пермог рос\5603274481.jpg"/>
          <p:cNvPicPr>
            <a:picLocks noChangeAspect="1" noChangeArrowheads="1"/>
          </p:cNvPicPr>
          <p:nvPr/>
        </p:nvPicPr>
        <p:blipFill>
          <a:blip r:embed="rId6"/>
          <a:srcRect t="4878"/>
          <a:stretch>
            <a:fillRect/>
          </a:stretch>
        </p:blipFill>
        <p:spPr bwMode="auto">
          <a:xfrm>
            <a:off x="785786" y="3786190"/>
            <a:ext cx="2677250" cy="278608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214414" y="214290"/>
            <a:ext cx="6786610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Место бытования росписи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1285860"/>
            <a:ext cx="642942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Пермогорье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Архангельской губернии - это пристань на самом высоком, гористом берегу Северной Двины. Центром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пермогорской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росписи являлись деревни, объединенные общим названием Мокрая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Едома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, раскинувшиеся в четырех километрах от пристани на реке Северная Двина.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306" y="1643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214686"/>
            <a:ext cx="2867025" cy="2162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143248"/>
            <a:ext cx="1714512" cy="17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214686"/>
            <a:ext cx="2000264" cy="2428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7143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428728" y="0"/>
            <a:ext cx="6357982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С чего все началось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76" y="1714488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785795"/>
            <a:ext cx="8715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Возникла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пермогорская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роспись вероятнее всего в 18 веке на основе росписей Великого Устюга .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Техника исполнения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Пермогорской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росписи, ее колорит, принципы построения композиции, сюжеты – все это указывает на связь с древнерусскими книжными миниатюрами, которые, в свою очередь, напрямую связаны с иконографией. Особенно легко это прослеживается на крупных изделиях, например на прялках</a:t>
            </a:r>
            <a:r>
              <a:rPr lang="ru-RU" dirty="0" smtClean="0"/>
              <a:t>.</a:t>
            </a:r>
          </a:p>
          <a:p>
            <a:pPr algn="just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000372"/>
            <a:ext cx="2714644" cy="3531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r="38871"/>
          <a:stretch>
            <a:fillRect/>
          </a:stretch>
        </p:blipFill>
        <p:spPr bwMode="auto">
          <a:xfrm>
            <a:off x="4857752" y="3000372"/>
            <a:ext cx="2714644" cy="336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000100" y="285728"/>
            <a:ext cx="7215238" cy="103327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rgbClr val="C00000"/>
                </a:solidFill>
              </a:rPr>
              <a:t>Пермогорская</a:t>
            </a:r>
            <a:r>
              <a:rPr lang="ru-RU" sz="2800" dirty="0" smtClean="0">
                <a:solidFill>
                  <a:srgbClr val="C00000"/>
                </a:solidFill>
              </a:rPr>
              <a:t> прялка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://www.webartplus.narod.ru/sevdvin/dvin15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1571612"/>
            <a:ext cx="1571636" cy="385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109_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571612"/>
            <a:ext cx="2084388" cy="38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105_s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1571612"/>
            <a:ext cx="1946275" cy="384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98_2_s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 l="14666" r="6128"/>
          <a:stretch>
            <a:fillRect/>
          </a:stretch>
        </p:blipFill>
        <p:spPr bwMode="auto">
          <a:xfrm>
            <a:off x="7072330" y="1571612"/>
            <a:ext cx="173858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28662" y="5429264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Прялка была не только орудием труда, но и произведением искусства; чтобы скрасить тяжелый труд, ее украшали резьбой или росписью.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Часто прялка была подарком: жених дарил прялку невесте, отец – дочери, муж – жене. И каждый хотел сделать подарок на радость и удивление.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215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786182" y="285728"/>
            <a:ext cx="5072098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Пермогорские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прялки - корневого типа с большой широкой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лопаской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Верх завершается "маковками", "городками", низ - "серьгами", по-местному "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чусками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".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Обычно лицевая поверхность разбивалась на две части (ставы) 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Верхняя была больше, чем нижняя, но при этом не создавалось впечатления неустойчивости, так как переход от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лопаски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к стояку, донцу был ступенчатым, широким и уравновешивал такую композицию.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http://img0.liveinternet.ru/images/foto/c/1/apps/4/587/4587550_dvin13.jpg">
            <a:hlinkClick r:id="rId2" tgtFrame="&quot;top&quot;"/>
          </p:cNvPr>
          <p:cNvPicPr/>
          <p:nvPr/>
        </p:nvPicPr>
        <p:blipFill>
          <a:blip r:embed="rId3"/>
          <a:srcRect t="62584" b="4698"/>
          <a:stretch>
            <a:fillRect/>
          </a:stretch>
        </p:blipFill>
        <p:spPr bwMode="auto">
          <a:xfrm>
            <a:off x="3714744" y="3786190"/>
            <a:ext cx="521494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Ирина\Documents\lastscan\пермог рос\image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3139236" cy="65008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0034" y="571480"/>
            <a:ext cx="4286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их декоре прослеживается несколько схем.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Каждая схема связана с определенной тематикой жанровых композиций, имевших свои постоянные места на лопасти прялки.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Наибольшее распространение получили две схемы. </a:t>
            </a:r>
          </a:p>
          <a:p>
            <a:pPr algn="just"/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одной из них центр фасадной стороны лопасти занимал медальон с изображением птицы Сирин, вокруг вились гибкие побеги традиционного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пермогорского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орнамента.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Внизу лопасти помещалась сцена катания. </a:t>
            </a:r>
          </a:p>
        </p:txBody>
      </p:sp>
      <p:pic>
        <p:nvPicPr>
          <p:cNvPr id="4" name="Рисунок 3" descr="http://dekor.nm.ru/Perm/Perm4.jpg"/>
          <p:cNvPicPr/>
          <p:nvPr/>
        </p:nvPicPr>
        <p:blipFill>
          <a:blip r:embed="rId2"/>
          <a:srcRect l="7500" t="7059" r="9999" b="43524"/>
          <a:stretch>
            <a:fillRect/>
          </a:stretch>
        </p:blipFill>
        <p:spPr bwMode="auto">
          <a:xfrm>
            <a:off x="5072066" y="571480"/>
            <a:ext cx="314327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143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http://dekor.nm.ru/Perm/Perm5.jpg"/>
          <p:cNvPicPr/>
          <p:nvPr/>
        </p:nvPicPr>
        <p:blipFill>
          <a:blip r:embed="rId2"/>
          <a:srcRect t="5808" b="18434"/>
          <a:stretch>
            <a:fillRect/>
          </a:stretch>
        </p:blipFill>
        <p:spPr bwMode="auto">
          <a:xfrm>
            <a:off x="5429256" y="357166"/>
            <a:ext cx="335758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7158" y="357166"/>
            <a:ext cx="4857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другой схеме ярусами располагались жанровые композиции, связанные со свадебной темой.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Центральное место на фасадной стороне лопасти такой прялки отводилось сцене посиделок, или, как их называли на Севере, супрядок.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Нижнюю часть фасадной стороны лопасти прялки под сценой посиделок занимает изображение тройки. На передке ямщик с кнутом, а сзади, под навесом кибитки, сидят рядом девушка и мужчина. Земля под ногами коней расцвела сказочными листьями и завитками.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Художник всячески подчеркивает парадность выезда.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Сцена, видимо, изображает свадебный поезд.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85776"/>
            <a:ext cx="9144000" cy="7143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http://www.webartplus.narod.ru/sevdvin/dvin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14290"/>
            <a:ext cx="350046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4348" y="142853"/>
            <a:ext cx="421484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 оборотной стороне прялки, там, где привязывали лен, нижняя часть лопасти занята сценой народного застолья.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За круглым столом с самоваром изображены хозяева и гости. В красной кике на голове сидит хозяйка с мальчиком на руках.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Хозяин со штофом и рюмкой потчует гостя. Парадная одежда, почтительность хозяев, чинное и степенное поведение гостей - все это художник подметил в жизни.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Эта сцена несет что-то трогательное, правдивое, она раскрывает крестьянскую мораль, представление о достойном поведении человека.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Все жанровые вставки в роспись этой прялки составляют последовательный изобразительный рассказ. Это целый свадебный цикл.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Прялка с такой росписью предназначалась для невесты или как приданое от родителей, или как свадебный подарок жениха.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 descr="http://img1.liveinternet.ru/images/foto/c/1/apps/4/587/4587541_74.jpg">
            <a:hlinkClick r:id="rId3" tgtFrame="&quot;top&quot;"/>
          </p:cNvPr>
          <p:cNvPicPr/>
          <p:nvPr/>
        </p:nvPicPr>
        <p:blipFill>
          <a:blip r:embed="rId4"/>
          <a:srcRect l="1785" r="2857" b="5975"/>
          <a:stretch>
            <a:fillRect/>
          </a:stretch>
        </p:blipFill>
        <p:spPr bwMode="auto">
          <a:xfrm>
            <a:off x="5214942" y="3643314"/>
            <a:ext cx="3714744" cy="277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667</Words>
  <Application>Microsoft Office PowerPoint</Application>
  <PresentationFormat>Экран (4:3)</PresentationFormat>
  <Paragraphs>84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Ирина</cp:lastModifiedBy>
  <cp:revision>71</cp:revision>
  <dcterms:created xsi:type="dcterms:W3CDTF">2012-11-28T12:01:47Z</dcterms:created>
  <dcterms:modified xsi:type="dcterms:W3CDTF">2012-12-09T19:56:27Z</dcterms:modified>
</cp:coreProperties>
</file>