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6" r:id="rId4"/>
    <p:sldId id="265" r:id="rId5"/>
    <p:sldId id="264" r:id="rId6"/>
    <p:sldId id="263" r:id="rId7"/>
    <p:sldId id="269" r:id="rId8"/>
    <p:sldId id="268" r:id="rId9"/>
    <p:sldId id="273" r:id="rId10"/>
    <p:sldId id="272" r:id="rId11"/>
    <p:sldId id="279" r:id="rId12"/>
    <p:sldId id="271" r:id="rId13"/>
    <p:sldId id="270" r:id="rId14"/>
    <p:sldId id="274" r:id="rId15"/>
    <p:sldId id="275" r:id="rId16"/>
    <p:sldId id="277" r:id="rId17"/>
    <p:sldId id="284" r:id="rId18"/>
    <p:sldId id="281" r:id="rId19"/>
    <p:sldId id="280" r:id="rId20"/>
    <p:sldId id="283" r:id="rId21"/>
    <p:sldId id="278" r:id="rId22"/>
    <p:sldId id="282" r:id="rId23"/>
    <p:sldId id="285" r:id="rId24"/>
    <p:sldId id="261" r:id="rId25"/>
    <p:sldId id="262"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5T17:57:56.913"/>
    </inkml:context>
    <inkml:brush xml:id="br0">
      <inkml:brushProperty name="width" value="0.1" units="cm"/>
      <inkml:brushProperty name="height" value="0.1" units="cm"/>
      <inkml:brushProperty name="color" value="#E71224"/>
    </inkml:brush>
  </inkml:definitions>
  <inkml:trace contextRef="#ctx0" brushRef="#br0">1556 340 24575,'-101'-40'0,"-75"-73"0,21 11 0,131 88 0,-1 2 0,0 0 0,0 2 0,-45-12 0,30 16 0,0 2 0,0 1 0,-1 2 0,-54 6 0,-4-1 0,76-4 0,1 1 0,-1 0 0,-36 9 0,50-7 0,0 0 0,0 0 0,0 1 0,0 0 0,0 0 0,1 1 0,0 1 0,0-1 0,0 1 0,1 0 0,-8 9 0,-13 17 0,2 2 0,1 1 0,-40 76 0,55-96 0,0-1 0,-1 0 0,-1-1 0,-16 15 0,-5 6 0,17-18 0,1 1 0,1 1 0,0 0 0,2 1 0,-18 33 0,26-40 0,1-1 0,0 1 0,1 0 0,1 0 0,-1 0 0,2 0 0,0 0 0,0 0 0,4 21 0,3 6 0,20 59 0,-23-87 0,7 26 0,-1-1 0,19 42 0,-25-66 0,0 0 0,-1 0 0,4 22 0,-5-22 0,0 0 0,1 0 0,0 0 0,6 12 0,-2-8 0,4 6 0,-1 1 0,-1 0 0,8 36 0,-7-19 0,1-2 0,2 1 0,1-2 0,2 0 0,2 0 0,38 58 0,-46-81 0,14 22 0,33 34 0,-48-60 0,0-1 0,1 0 0,0 0 0,1-1 0,-1-1 0,1 0 0,1 0 0,13 5 0,249 113 0,-225-103 0,-35-14 0,0-2 0,0 1 0,1-2 0,0 0 0,0-1 0,21 3 0,39-2 0,94-6 0,-47-2 0,-78 0 0,0-2 0,0-2 0,82-25 0,-92 20 0,-1-2 0,-1-1 0,0-2 0,48-33 0,-68 42 0,4-2 0,-1-1 0,0 0 0,0-1 0,-1-1 0,0-1 0,-2 0 0,1 0 0,-2-1 0,0-1 0,0 0 0,-2 0 0,0-1 0,-1 0 0,0-1 0,-2 0 0,5-19 0,-2 0 0,-1 0 0,-2-1 0,-2 1 0,-1-44 0,-3 59 0,-2-1 0,0 0 0,-2 1 0,0 0 0,-1 0 0,-15-38 0,1 1 0,16 45 0,-1 0 0,0 0 0,-2 1 0,1 0 0,-14-22 0,-23-25 0,20 32 0,2-2 0,-31-59 0,41 68 0,-2 1 0,-24-33 0,-13-20 0,32 42 0,-2 0 0,-26-30 0,34 48 0,0 0 0,-1 1 0,0 0 0,-1 1 0,0 1 0,-27-16 0,13 10-1365,-1 0-5461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5518F1-8F31-8829-EAE5-358087E1A6E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C347498-B46E-C3C1-881D-31C6DC55CC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18358275-CE14-9240-D9DB-13019834B9E9}"/>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5" name="Нижний колонтитул 4">
            <a:extLst>
              <a:ext uri="{FF2B5EF4-FFF2-40B4-BE49-F238E27FC236}">
                <a16:creationId xmlns:a16="http://schemas.microsoft.com/office/drawing/2014/main" id="{15042B02-C914-69BF-0809-D5851EE4185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99696BE-C0C7-9587-8106-6FC9CE59C42D}"/>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186396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1BC1C8-F328-9D3E-10D4-B6E566AC18B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7FCF15F-A7FF-57F1-3ACE-2E9AA326AFD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2D65C7C-154D-9F0F-7F6A-FB4D8AAEF3A9}"/>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5" name="Нижний колонтитул 4">
            <a:extLst>
              <a:ext uri="{FF2B5EF4-FFF2-40B4-BE49-F238E27FC236}">
                <a16:creationId xmlns:a16="http://schemas.microsoft.com/office/drawing/2014/main" id="{0723CE50-DE3C-CE65-DDB3-7CFA6E8FDDA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B84491-2857-6CA4-E3D8-18C9BA4DAE88}"/>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198436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65453A8-C355-B21F-1692-7DD98AE817A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79D8A1A0-1F79-6757-BCE3-DF2E4650D04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4372AA6-1C77-FF4C-C7FB-525A9BF1822F}"/>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5" name="Нижний колонтитул 4">
            <a:extLst>
              <a:ext uri="{FF2B5EF4-FFF2-40B4-BE49-F238E27FC236}">
                <a16:creationId xmlns:a16="http://schemas.microsoft.com/office/drawing/2014/main" id="{463AA78F-CBC0-ADFC-09DE-53D741FA96F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1FAE1AD-2502-78E3-674C-249CAA0FCE55}"/>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3388609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F12B43-56D9-E140-A9F1-EF5B2B24199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B845412-EAF7-BB43-A07C-BA17409FFC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EE2D59B-1DB6-DFB2-9DEF-ADE4FEBFC816}"/>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5" name="Нижний колонтитул 4">
            <a:extLst>
              <a:ext uri="{FF2B5EF4-FFF2-40B4-BE49-F238E27FC236}">
                <a16:creationId xmlns:a16="http://schemas.microsoft.com/office/drawing/2014/main" id="{A0483F52-B459-FE56-CF32-5FECEA51E11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0E2FE7E-4D8C-EFD5-094F-6BCBB67A4A28}"/>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136862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BC8E14-0718-5E44-529E-A702F54F0DB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0559489-B7AB-80C2-5BE2-E9F9D9FAB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533D38B6-F03C-6985-F9B8-792E2BC8B22E}"/>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5" name="Нижний колонтитул 4">
            <a:extLst>
              <a:ext uri="{FF2B5EF4-FFF2-40B4-BE49-F238E27FC236}">
                <a16:creationId xmlns:a16="http://schemas.microsoft.com/office/drawing/2014/main" id="{935AC210-801B-2959-623F-A56FC02F94F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E41E9DB-1F50-C611-6BEF-F9D73C2901E4}"/>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282821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C4D98E-B081-E5E4-A78E-AE082C37607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A5A4407-C3D5-1C7D-3AEF-A514E071AA3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8BB27989-082E-B6C2-2359-01371FBFC42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9747B586-A483-06ED-81D7-78D7563D9FFA}"/>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6" name="Нижний колонтитул 5">
            <a:extLst>
              <a:ext uri="{FF2B5EF4-FFF2-40B4-BE49-F238E27FC236}">
                <a16:creationId xmlns:a16="http://schemas.microsoft.com/office/drawing/2014/main" id="{5D6228EC-81B4-AF46-9E36-05C4F5E7DE3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1B33B1D-C1B8-F1C2-108B-03B1CF3E787F}"/>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2959963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47BF9C-3CB1-5BE8-C388-0BFBDCF3A0C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638E62E1-5272-82A9-1BF2-0D3FF90C9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EB921F9-E6E8-38FB-94B2-64368FE4DCE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BC42CA68-C667-6CA3-A1BC-06DBACF88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6A87F6B-55E6-80D5-1337-EC5D57100A0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4E435BF-3ED7-5034-2B76-150BF8F9F7FC}"/>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8" name="Нижний колонтитул 7">
            <a:extLst>
              <a:ext uri="{FF2B5EF4-FFF2-40B4-BE49-F238E27FC236}">
                <a16:creationId xmlns:a16="http://schemas.microsoft.com/office/drawing/2014/main" id="{2A4D76B4-3CEA-4D88-F2A8-840016C8E8D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C6A758C-F7F8-D78E-FA9B-EF25525ECB49}"/>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105965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D5C24B8-E647-65FD-FCB7-FF5F33B1886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C1155B1-8F73-6134-D4F4-6AA1647F7185}"/>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4" name="Нижний колонтитул 3">
            <a:extLst>
              <a:ext uri="{FF2B5EF4-FFF2-40B4-BE49-F238E27FC236}">
                <a16:creationId xmlns:a16="http://schemas.microsoft.com/office/drawing/2014/main" id="{5CEF4C10-0685-B025-916F-F8AFD9F3A832}"/>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AF4BE82-4707-ED54-07A1-3020B0838376}"/>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218545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F37E812-6B57-0FD9-0F52-E7F005C05ED5}"/>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3" name="Нижний колонтитул 2">
            <a:extLst>
              <a:ext uri="{FF2B5EF4-FFF2-40B4-BE49-F238E27FC236}">
                <a16:creationId xmlns:a16="http://schemas.microsoft.com/office/drawing/2014/main" id="{BBA8D91D-FA49-E4D4-EB26-3485C5FEFE8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4912803-E58D-E7EC-5648-268F5E4CCDE5}"/>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725699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2A562A-0030-9D90-B8A7-A90FA4AD125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FF6B7CE2-2343-F005-E721-3508768C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D497481-6A20-F25F-C95F-304E26674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7EDED06-FAE4-AA3D-306E-0F64630C6E2A}"/>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6" name="Нижний колонтитул 5">
            <a:extLst>
              <a:ext uri="{FF2B5EF4-FFF2-40B4-BE49-F238E27FC236}">
                <a16:creationId xmlns:a16="http://schemas.microsoft.com/office/drawing/2014/main" id="{080C1B64-D4DE-E502-12A7-B3BB795B52D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79E9F4B-F538-ECD2-880E-5B1387EA5ADA}"/>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209097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0CE109-165B-85F1-E401-0F3825E4161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DAED821-30B1-5CD1-7462-EF115BEA5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E265A2C-4ADB-EFD7-303A-7312EC59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AE95A29-20D3-6D21-22FA-6ED926998C7F}"/>
              </a:ext>
            </a:extLst>
          </p:cNvPr>
          <p:cNvSpPr>
            <a:spLocks noGrp="1"/>
          </p:cNvSpPr>
          <p:nvPr>
            <p:ph type="dt" sz="half" idx="10"/>
          </p:nvPr>
        </p:nvSpPr>
        <p:spPr/>
        <p:txBody>
          <a:bodyPr/>
          <a:lstStyle/>
          <a:p>
            <a:fld id="{8130324A-9506-4993-B916-FB85C399351A}" type="datetimeFigureOut">
              <a:rPr lang="ru-RU" smtClean="0"/>
              <a:t>16.03.2023</a:t>
            </a:fld>
            <a:endParaRPr lang="ru-RU"/>
          </a:p>
        </p:txBody>
      </p:sp>
      <p:sp>
        <p:nvSpPr>
          <p:cNvPr id="6" name="Нижний колонтитул 5">
            <a:extLst>
              <a:ext uri="{FF2B5EF4-FFF2-40B4-BE49-F238E27FC236}">
                <a16:creationId xmlns:a16="http://schemas.microsoft.com/office/drawing/2014/main" id="{1A2A54F5-5D5A-F86A-EC65-DAE0DD0464E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FBA5460-356D-A220-ED56-7994BD2D5095}"/>
              </a:ext>
            </a:extLst>
          </p:cNvPr>
          <p:cNvSpPr>
            <a:spLocks noGrp="1"/>
          </p:cNvSpPr>
          <p:nvPr>
            <p:ph type="sldNum" sz="quarter" idx="12"/>
          </p:nvPr>
        </p:nvSpPr>
        <p:spPr/>
        <p:txBody>
          <a:bodyPr/>
          <a:lstStyle/>
          <a:p>
            <a:fld id="{3D4F961D-8933-42A7-8A9E-A146732BA23A}" type="slidenum">
              <a:rPr lang="ru-RU" smtClean="0"/>
              <a:t>‹#›</a:t>
            </a:fld>
            <a:endParaRPr lang="ru-RU"/>
          </a:p>
        </p:txBody>
      </p:sp>
    </p:spTree>
    <p:extLst>
      <p:ext uri="{BB962C8B-B14F-4D97-AF65-F5344CB8AC3E}">
        <p14:creationId xmlns:p14="http://schemas.microsoft.com/office/powerpoint/2010/main" val="634116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DBA08E-0125-A546-7E83-287415AC8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24CB7FA-93D8-1086-5011-4DC74F340E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0E628E0-258F-DB64-ECA0-418C9E7A4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0324A-9506-4993-B916-FB85C399351A}" type="datetimeFigureOut">
              <a:rPr lang="ru-RU" smtClean="0"/>
              <a:t>16.03.2023</a:t>
            </a:fld>
            <a:endParaRPr lang="ru-RU"/>
          </a:p>
        </p:txBody>
      </p:sp>
      <p:sp>
        <p:nvSpPr>
          <p:cNvPr id="5" name="Нижний колонтитул 4">
            <a:extLst>
              <a:ext uri="{FF2B5EF4-FFF2-40B4-BE49-F238E27FC236}">
                <a16:creationId xmlns:a16="http://schemas.microsoft.com/office/drawing/2014/main" id="{1AB4D598-4F85-4298-112A-FC5DD8D3E3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0BFB4A0-4646-8DB1-1B54-E6599D8EB4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F961D-8933-42A7-8A9E-A146732BA23A}" type="slidenum">
              <a:rPr lang="ru-RU" smtClean="0"/>
              <a:t>‹#›</a:t>
            </a:fld>
            <a:endParaRPr lang="ru-RU"/>
          </a:p>
        </p:txBody>
      </p:sp>
    </p:spTree>
    <p:extLst>
      <p:ext uri="{BB962C8B-B14F-4D97-AF65-F5344CB8AC3E}">
        <p14:creationId xmlns:p14="http://schemas.microsoft.com/office/powerpoint/2010/main" val="3730709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customXml" Target="../ink/ink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6858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4400" dirty="0">
                <a:solidFill>
                  <a:srgbClr val="FFFF00"/>
                </a:solidFill>
                <a:latin typeface="Arial Black" panose="020B0A04020102020204" pitchFamily="34" charset="0"/>
              </a:rPr>
              <a:t>   </a:t>
            </a:r>
          </a:p>
        </p:txBody>
      </p:sp>
      <p:pic>
        <p:nvPicPr>
          <p:cNvPr id="6" name="Рисунок 5">
            <a:extLst>
              <a:ext uri="{FF2B5EF4-FFF2-40B4-BE49-F238E27FC236}">
                <a16:creationId xmlns:a16="http://schemas.microsoft.com/office/drawing/2014/main" id="{940E08C9-89B0-888B-AEC3-8CCF7483C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907" y="61650"/>
            <a:ext cx="6852497" cy="6494967"/>
          </a:xfrm>
          <a:prstGeom prst="ellipse">
            <a:avLst/>
          </a:prstGeom>
          <a:ln>
            <a:noFill/>
          </a:ln>
          <a:effectLst>
            <a:softEdge rad="112500"/>
          </a:effectLst>
        </p:spPr>
      </p:pic>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952" y="4575990"/>
            <a:ext cx="4914444" cy="860286"/>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97" y="1152086"/>
            <a:ext cx="3716755" cy="650627"/>
          </a:xfrm>
          <a:prstGeom prst="rect">
            <a:avLst/>
          </a:prstGeom>
        </p:spPr>
      </p:pic>
      <p:sp>
        <p:nvSpPr>
          <p:cNvPr id="12" name="TextBox 11">
            <a:extLst>
              <a:ext uri="{FF2B5EF4-FFF2-40B4-BE49-F238E27FC236}">
                <a16:creationId xmlns:a16="http://schemas.microsoft.com/office/drawing/2014/main" id="{DCFFD3AA-177C-E2DD-0052-F012A4CE85D8}"/>
              </a:ext>
            </a:extLst>
          </p:cNvPr>
          <p:cNvSpPr txBox="1"/>
          <p:nvPr/>
        </p:nvSpPr>
        <p:spPr>
          <a:xfrm>
            <a:off x="319596" y="2407710"/>
            <a:ext cx="4914444" cy="1446550"/>
          </a:xfrm>
          <a:prstGeom prst="rect">
            <a:avLst/>
          </a:prstGeom>
          <a:noFill/>
        </p:spPr>
        <p:txBody>
          <a:bodyPr wrap="square" rtlCol="0">
            <a:spAutoFit/>
          </a:bodyPr>
          <a:lstStyle/>
          <a:p>
            <a:r>
              <a:rPr lang="ru-RU" sz="4400" dirty="0">
                <a:solidFill>
                  <a:srgbClr val="FFFF00"/>
                </a:solidFill>
                <a:latin typeface="Arial Black" panose="020B0A04020102020204" pitchFamily="34" charset="0"/>
              </a:rPr>
              <a:t> </a:t>
            </a:r>
            <a:r>
              <a:rPr lang="ru-RU" sz="4400" u="sng" dirty="0">
                <a:solidFill>
                  <a:srgbClr val="FFFF00"/>
                </a:solidFill>
                <a:latin typeface="Arial Black" panose="020B0A04020102020204" pitchFamily="34" charset="0"/>
              </a:rPr>
              <a:t>ГАЮТИНСКАЯ    </a:t>
            </a:r>
          </a:p>
          <a:p>
            <a:r>
              <a:rPr lang="ru-RU" sz="4400" dirty="0">
                <a:solidFill>
                  <a:srgbClr val="FFFF00"/>
                </a:solidFill>
                <a:latin typeface="Arial Black" panose="020B0A04020102020204" pitchFamily="34" charset="0"/>
              </a:rPr>
              <a:t>    </a:t>
            </a:r>
            <a:r>
              <a:rPr lang="ru-RU" sz="4400" u="sng" dirty="0">
                <a:solidFill>
                  <a:srgbClr val="FFFF00"/>
                </a:solidFill>
                <a:latin typeface="Arial Black" panose="020B0A04020102020204" pitchFamily="34" charset="0"/>
              </a:rPr>
              <a:t>РОСПИСЬ</a:t>
            </a:r>
          </a:p>
        </p:txBody>
      </p:sp>
    </p:spTree>
    <p:extLst>
      <p:ext uri="{BB962C8B-B14F-4D97-AF65-F5344CB8AC3E}">
        <p14:creationId xmlns:p14="http://schemas.microsoft.com/office/powerpoint/2010/main" val="1373414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69006" y="3122964"/>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34667" y="2982447"/>
            <a:ext cx="4735379" cy="828940"/>
          </a:xfrm>
          <a:prstGeom prst="rect">
            <a:avLst/>
          </a:prstGeom>
        </p:spPr>
      </p:pic>
      <p:sp>
        <p:nvSpPr>
          <p:cNvPr id="5" name="TextBox 4">
            <a:extLst>
              <a:ext uri="{FF2B5EF4-FFF2-40B4-BE49-F238E27FC236}">
                <a16:creationId xmlns:a16="http://schemas.microsoft.com/office/drawing/2014/main" id="{1B8FE003-9A0D-6E57-5B5B-F688E83A1BBF}"/>
              </a:ext>
            </a:extLst>
          </p:cNvPr>
          <p:cNvSpPr txBox="1"/>
          <p:nvPr/>
        </p:nvSpPr>
        <p:spPr>
          <a:xfrm>
            <a:off x="1247493" y="204186"/>
            <a:ext cx="10018269" cy="2954655"/>
          </a:xfrm>
          <a:prstGeom prst="rect">
            <a:avLst/>
          </a:prstGeom>
          <a:noFill/>
        </p:spPr>
        <p:txBody>
          <a:bodyPr wrap="square" rtlCol="0">
            <a:spAutoFit/>
          </a:bodyPr>
          <a:lstStyle/>
          <a:p>
            <a:r>
              <a:rPr lang="ru-RU" sz="2400" b="1" u="sng" dirty="0">
                <a:solidFill>
                  <a:srgbClr val="FFFF00"/>
                </a:solidFill>
              </a:rPr>
              <a:t>ЭЛЕМЕНТ «ЦВЕТОК» </a:t>
            </a:r>
          </a:p>
          <a:p>
            <a:pPr algn="just"/>
            <a:r>
              <a:rPr lang="ru-RU" b="1" dirty="0">
                <a:solidFill>
                  <a:srgbClr val="FFFF00"/>
                </a:solidFill>
              </a:rPr>
              <a:t>Цветок в </a:t>
            </a:r>
            <a:r>
              <a:rPr lang="ru-RU" b="1" dirty="0" err="1">
                <a:solidFill>
                  <a:srgbClr val="FFFF00"/>
                </a:solidFill>
              </a:rPr>
              <a:t>гаютинской</a:t>
            </a:r>
            <a:r>
              <a:rPr lang="ru-RU" b="1" dirty="0">
                <a:solidFill>
                  <a:srgbClr val="FFFF00"/>
                </a:solidFill>
              </a:rPr>
              <a:t> росписи состоит из капелек и точек. Они могут быть различного цвета и размера. Рассмотрим последовательность написания цветка из 4-х и 8-ми лепестков. Поставим сначала точку, которая будет сердцевиной цветка. Кистью №2 наносим 4 каплевидных лепестка красного цвета, расположенных крестообразно. Между лепестками напишем 4 лепестка изумрудного цвета. Полученный </a:t>
            </a:r>
            <a:r>
              <a:rPr lang="ru-RU" b="1" dirty="0" err="1">
                <a:solidFill>
                  <a:srgbClr val="FFFF00"/>
                </a:solidFill>
              </a:rPr>
              <a:t>восьмилепестковый</a:t>
            </a:r>
            <a:r>
              <a:rPr lang="ru-RU" b="1" dirty="0">
                <a:solidFill>
                  <a:srgbClr val="FFFF00"/>
                </a:solidFill>
              </a:rPr>
              <a:t> цветок можно украсить разноцветными точками. Над красными лепестками наносим серебряные точки, а над изумрудными - золотые. Для упрощения работы можно иметь несколько кистей №2, на которых были бы набраны последовательно те цвета, которые встречаются в росписи. Это облегчает работу и увеличивает скорость исполнения росписи.</a:t>
            </a:r>
          </a:p>
        </p:txBody>
      </p:sp>
      <p:pic>
        <p:nvPicPr>
          <p:cNvPr id="9" name="Рисунок 8">
            <a:extLst>
              <a:ext uri="{FF2B5EF4-FFF2-40B4-BE49-F238E27FC236}">
                <a16:creationId xmlns:a16="http://schemas.microsoft.com/office/drawing/2014/main" id="{E6DECD30-D90B-B6CA-9F25-3B72401944C7}"/>
              </a:ext>
            </a:extLst>
          </p:cNvPr>
          <p:cNvPicPr>
            <a:picLocks noChangeAspect="1"/>
          </p:cNvPicPr>
          <p:nvPr/>
        </p:nvPicPr>
        <p:blipFill rotWithShape="1">
          <a:blip r:embed="rId3">
            <a:extLst>
              <a:ext uri="{28A0092B-C50C-407E-A947-70E740481C1C}">
                <a14:useLocalDpi xmlns:a14="http://schemas.microsoft.com/office/drawing/2010/main" val="0"/>
              </a:ext>
            </a:extLst>
          </a:blip>
          <a:srcRect l="25000" t="33657" r="31917" b="28673"/>
          <a:stretch/>
        </p:blipFill>
        <p:spPr>
          <a:xfrm>
            <a:off x="3554781" y="3095451"/>
            <a:ext cx="5575976" cy="2742438"/>
          </a:xfrm>
          <a:prstGeom prst="rect">
            <a:avLst/>
          </a:prstGeom>
        </p:spPr>
      </p:pic>
      <p:pic>
        <p:nvPicPr>
          <p:cNvPr id="10" name="Рисунок 9">
            <a:extLst>
              <a:ext uri="{FF2B5EF4-FFF2-40B4-BE49-F238E27FC236}">
                <a16:creationId xmlns:a16="http://schemas.microsoft.com/office/drawing/2014/main" id="{55D596BD-2ABF-10E6-E0BC-CDF6EB4E9EA9}"/>
              </a:ext>
            </a:extLst>
          </p:cNvPr>
          <p:cNvPicPr>
            <a:picLocks noChangeAspect="1"/>
          </p:cNvPicPr>
          <p:nvPr/>
        </p:nvPicPr>
        <p:blipFill>
          <a:blip r:embed="rId4"/>
          <a:stretch>
            <a:fillRect/>
          </a:stretch>
        </p:blipFill>
        <p:spPr>
          <a:xfrm>
            <a:off x="4074970" y="5965151"/>
            <a:ext cx="4730906" cy="829128"/>
          </a:xfrm>
          <a:prstGeom prst="rect">
            <a:avLst/>
          </a:prstGeom>
        </p:spPr>
      </p:pic>
    </p:spTree>
    <p:extLst>
      <p:ext uri="{BB962C8B-B14F-4D97-AF65-F5344CB8AC3E}">
        <p14:creationId xmlns:p14="http://schemas.microsoft.com/office/powerpoint/2010/main" val="3251167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sp>
        <p:nvSpPr>
          <p:cNvPr id="5" name="TextBox 4">
            <a:extLst>
              <a:ext uri="{FF2B5EF4-FFF2-40B4-BE49-F238E27FC236}">
                <a16:creationId xmlns:a16="http://schemas.microsoft.com/office/drawing/2014/main" id="{384CD760-B58E-3456-0862-130038C2C778}"/>
              </a:ext>
            </a:extLst>
          </p:cNvPr>
          <p:cNvSpPr txBox="1"/>
          <p:nvPr/>
        </p:nvSpPr>
        <p:spPr>
          <a:xfrm flipH="1">
            <a:off x="1287262" y="701336"/>
            <a:ext cx="9695152"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srgbClr val="FFFF00"/>
                </a:solidFill>
                <a:effectLst/>
                <a:uLnTx/>
                <a:uFillTx/>
                <a:latin typeface="Calibri" panose="020F0502020204030204"/>
                <a:ea typeface="+mn-ea"/>
                <a:cs typeface="+mn-cs"/>
              </a:rPr>
              <a:t>ЭЛЕМЕНТ «ЛИСТОК»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FFFF00"/>
                </a:solidFill>
                <a:effectLst/>
                <a:uLnTx/>
                <a:uFillTx/>
                <a:latin typeface="Calibri" panose="020F0502020204030204"/>
                <a:ea typeface="+mn-ea"/>
                <a:cs typeface="+mn-cs"/>
              </a:rPr>
              <a:t>Элемент «листок» начинаем точно так же как и «капельку», т.е. ставим кисть с набранной краской перпендикулярно листу бумаги и, начиная с острого кончика, плавно удлиняем нашу «капельку», направляя вверх направо или налево, и заканчиваем также острым кончиком. Листики в </a:t>
            </a:r>
            <a:r>
              <a:rPr kumimoji="0" lang="ru-RU" sz="1800" b="1" i="0" u="none" strike="noStrike" kern="1200" cap="none" spc="0" normalizeH="0" baseline="0" noProof="0" dirty="0" err="1">
                <a:ln>
                  <a:noFill/>
                </a:ln>
                <a:solidFill>
                  <a:srgbClr val="FFFF00"/>
                </a:solidFill>
                <a:effectLst/>
                <a:uLnTx/>
                <a:uFillTx/>
                <a:latin typeface="Calibri" panose="020F0502020204030204"/>
                <a:ea typeface="+mn-ea"/>
                <a:cs typeface="+mn-cs"/>
              </a:rPr>
              <a:t>гаютинских</a:t>
            </a:r>
            <a:r>
              <a:rPr kumimoji="0" lang="ru-RU" sz="1800" b="1" i="0" u="none" strike="noStrike" kern="1200" cap="none" spc="0" normalizeH="0" baseline="0" noProof="0" dirty="0">
                <a:ln>
                  <a:noFill/>
                </a:ln>
                <a:solidFill>
                  <a:srgbClr val="FFFF00"/>
                </a:solidFill>
                <a:effectLst/>
                <a:uLnTx/>
                <a:uFillTx/>
                <a:latin typeface="Calibri" panose="020F0502020204030204"/>
                <a:ea typeface="+mn-ea"/>
                <a:cs typeface="+mn-cs"/>
              </a:rPr>
              <a:t> росписях небольшого размера с утолщением в центральной части и мягкими изгибами кончиков</a:t>
            </a:r>
          </a:p>
        </p:txBody>
      </p:sp>
      <p:pic>
        <p:nvPicPr>
          <p:cNvPr id="7" name="Рисунок 6">
            <a:extLst>
              <a:ext uri="{FF2B5EF4-FFF2-40B4-BE49-F238E27FC236}">
                <a16:creationId xmlns:a16="http://schemas.microsoft.com/office/drawing/2014/main" id="{A64136AD-5947-E3AD-14BF-33796BB51CFB}"/>
              </a:ext>
            </a:extLst>
          </p:cNvPr>
          <p:cNvPicPr>
            <a:picLocks noChangeAspect="1"/>
          </p:cNvPicPr>
          <p:nvPr/>
        </p:nvPicPr>
        <p:blipFill rotWithShape="1">
          <a:blip r:embed="rId3">
            <a:extLst>
              <a:ext uri="{28A0092B-C50C-407E-A947-70E740481C1C}">
                <a14:useLocalDpi xmlns:a14="http://schemas.microsoft.com/office/drawing/2010/main" val="0"/>
              </a:ext>
            </a:extLst>
          </a:blip>
          <a:srcRect l="26796" t="34952" r="31845" b="33333"/>
          <a:stretch/>
        </p:blipFill>
        <p:spPr>
          <a:xfrm>
            <a:off x="2713358" y="2586973"/>
            <a:ext cx="6842959" cy="2951630"/>
          </a:xfrm>
          <a:prstGeom prst="rect">
            <a:avLst/>
          </a:prstGeom>
        </p:spPr>
      </p:pic>
      <p:pic>
        <p:nvPicPr>
          <p:cNvPr id="6" name="Рисунок 5">
            <a:extLst>
              <a:ext uri="{FF2B5EF4-FFF2-40B4-BE49-F238E27FC236}">
                <a16:creationId xmlns:a16="http://schemas.microsoft.com/office/drawing/2014/main" id="{34637C2F-1DD8-5BC4-0B60-7E5D3D8AD7D4}"/>
              </a:ext>
            </a:extLst>
          </p:cNvPr>
          <p:cNvPicPr>
            <a:picLocks noChangeAspect="1"/>
          </p:cNvPicPr>
          <p:nvPr/>
        </p:nvPicPr>
        <p:blipFill>
          <a:blip r:embed="rId4"/>
          <a:stretch>
            <a:fillRect/>
          </a:stretch>
        </p:blipFill>
        <p:spPr>
          <a:xfrm>
            <a:off x="3886056" y="5819405"/>
            <a:ext cx="4730906" cy="829128"/>
          </a:xfrm>
          <a:prstGeom prst="rect">
            <a:avLst/>
          </a:prstGeom>
        </p:spPr>
      </p:pic>
    </p:spTree>
    <p:extLst>
      <p:ext uri="{BB962C8B-B14F-4D97-AF65-F5344CB8AC3E}">
        <p14:creationId xmlns:p14="http://schemas.microsoft.com/office/powerpoint/2010/main" val="1793801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54207" y="2862606"/>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062310" y="2895720"/>
            <a:ext cx="4735379" cy="828940"/>
          </a:xfrm>
          <a:prstGeom prst="rect">
            <a:avLst/>
          </a:prstGeom>
        </p:spPr>
      </p:pic>
      <p:sp>
        <p:nvSpPr>
          <p:cNvPr id="5" name="TextBox 4">
            <a:extLst>
              <a:ext uri="{FF2B5EF4-FFF2-40B4-BE49-F238E27FC236}">
                <a16:creationId xmlns:a16="http://schemas.microsoft.com/office/drawing/2014/main" id="{D977BB43-E7DC-F4B4-8A40-D4FD9C1E7327}"/>
              </a:ext>
            </a:extLst>
          </p:cNvPr>
          <p:cNvSpPr txBox="1"/>
          <p:nvPr/>
        </p:nvSpPr>
        <p:spPr>
          <a:xfrm>
            <a:off x="1523999" y="470517"/>
            <a:ext cx="9491530" cy="2123658"/>
          </a:xfrm>
          <a:prstGeom prst="rect">
            <a:avLst/>
          </a:prstGeom>
          <a:noFill/>
        </p:spPr>
        <p:txBody>
          <a:bodyPr wrap="square" rtlCol="0">
            <a:spAutoFit/>
          </a:bodyPr>
          <a:lstStyle/>
          <a:p>
            <a:r>
              <a:rPr lang="ru-RU" sz="2400" b="1" u="sng" dirty="0">
                <a:solidFill>
                  <a:srgbClr val="FFFF00"/>
                </a:solidFill>
              </a:rPr>
              <a:t>ЭЛЕМЕНТЫ «РОЗЕТКА», «ПОЛУРОЗЕТКА» </a:t>
            </a:r>
          </a:p>
          <a:p>
            <a:pPr algn="just"/>
            <a:r>
              <a:rPr lang="ru-RU" b="1" dirty="0">
                <a:solidFill>
                  <a:srgbClr val="FFFF00"/>
                </a:solidFill>
              </a:rPr>
              <a:t>Розетки в </a:t>
            </a:r>
            <a:r>
              <a:rPr lang="ru-RU" b="1" dirty="0" err="1">
                <a:solidFill>
                  <a:srgbClr val="FFFF00"/>
                </a:solidFill>
              </a:rPr>
              <a:t>гаютинских</a:t>
            </a:r>
            <a:r>
              <a:rPr lang="ru-RU" b="1" dirty="0">
                <a:solidFill>
                  <a:srgbClr val="FFFF00"/>
                </a:solidFill>
              </a:rPr>
              <a:t> росписях чрезвычайно разнообразны. Они служат основанием для Древа и могут быть </a:t>
            </a:r>
            <a:r>
              <a:rPr lang="ru-RU" b="1" dirty="0" err="1">
                <a:solidFill>
                  <a:srgbClr val="FFFF00"/>
                </a:solidFill>
              </a:rPr>
              <a:t>полурозетками</a:t>
            </a:r>
            <a:r>
              <a:rPr lang="ru-RU" b="1" dirty="0">
                <a:solidFill>
                  <a:srgbClr val="FFFF00"/>
                </a:solidFill>
              </a:rPr>
              <a:t> и розетками с корешками. Набираем на кисть №2 изумрудную краску и пишем пять капель, соединённых острыми кончиками, располагая их веерообразно. Между лепестками наносим четыре капли красного цвета. Затем окунаем палочку в белила и наносим точки внутри лепестков, а также отмечаем сердцевину </a:t>
            </a:r>
            <a:r>
              <a:rPr lang="ru-RU" b="1" dirty="0" err="1">
                <a:solidFill>
                  <a:srgbClr val="FFFF00"/>
                </a:solidFill>
              </a:rPr>
              <a:t>полурозетки</a:t>
            </a:r>
            <a:r>
              <a:rPr lang="ru-RU" b="1" dirty="0">
                <a:solidFill>
                  <a:srgbClr val="FFFF00"/>
                </a:solidFill>
              </a:rPr>
              <a:t>.</a:t>
            </a:r>
          </a:p>
        </p:txBody>
      </p:sp>
      <p:pic>
        <p:nvPicPr>
          <p:cNvPr id="9" name="Рисунок 8">
            <a:extLst>
              <a:ext uri="{FF2B5EF4-FFF2-40B4-BE49-F238E27FC236}">
                <a16:creationId xmlns:a16="http://schemas.microsoft.com/office/drawing/2014/main" id="{B0D57688-CC12-AA28-7A7B-620C66795C4D}"/>
              </a:ext>
            </a:extLst>
          </p:cNvPr>
          <p:cNvPicPr>
            <a:picLocks noChangeAspect="1"/>
          </p:cNvPicPr>
          <p:nvPr/>
        </p:nvPicPr>
        <p:blipFill rotWithShape="1">
          <a:blip r:embed="rId3">
            <a:extLst>
              <a:ext uri="{28A0092B-C50C-407E-A947-70E740481C1C}">
                <a14:useLocalDpi xmlns:a14="http://schemas.microsoft.com/office/drawing/2010/main" val="0"/>
              </a:ext>
            </a:extLst>
          </a:blip>
          <a:srcRect l="25267" t="35599" r="31554" b="33851"/>
          <a:stretch/>
        </p:blipFill>
        <p:spPr>
          <a:xfrm>
            <a:off x="2416206" y="2730572"/>
            <a:ext cx="7359587" cy="2928943"/>
          </a:xfrm>
          <a:prstGeom prst="rect">
            <a:avLst/>
          </a:prstGeom>
        </p:spPr>
      </p:pic>
      <p:pic>
        <p:nvPicPr>
          <p:cNvPr id="10" name="Рисунок 9">
            <a:extLst>
              <a:ext uri="{FF2B5EF4-FFF2-40B4-BE49-F238E27FC236}">
                <a16:creationId xmlns:a16="http://schemas.microsoft.com/office/drawing/2014/main" id="{E3A1EF72-CF95-D21B-8BA3-B713CFCF597D}"/>
              </a:ext>
            </a:extLst>
          </p:cNvPr>
          <p:cNvPicPr>
            <a:picLocks noChangeAspect="1"/>
          </p:cNvPicPr>
          <p:nvPr/>
        </p:nvPicPr>
        <p:blipFill>
          <a:blip r:embed="rId4"/>
          <a:stretch>
            <a:fillRect/>
          </a:stretch>
        </p:blipFill>
        <p:spPr>
          <a:xfrm>
            <a:off x="3806657" y="5988922"/>
            <a:ext cx="4730906" cy="829128"/>
          </a:xfrm>
          <a:prstGeom prst="rect">
            <a:avLst/>
          </a:prstGeom>
        </p:spPr>
      </p:pic>
    </p:spTree>
    <p:extLst>
      <p:ext uri="{BB962C8B-B14F-4D97-AF65-F5344CB8AC3E}">
        <p14:creationId xmlns:p14="http://schemas.microsoft.com/office/powerpoint/2010/main" val="86551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150921"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sp>
        <p:nvSpPr>
          <p:cNvPr id="5" name="TextBox 4">
            <a:extLst>
              <a:ext uri="{FF2B5EF4-FFF2-40B4-BE49-F238E27FC236}">
                <a16:creationId xmlns:a16="http://schemas.microsoft.com/office/drawing/2014/main" id="{359E0B71-B378-09E9-2F16-01E1C2AF44FC}"/>
              </a:ext>
            </a:extLst>
          </p:cNvPr>
          <p:cNvSpPr txBox="1"/>
          <p:nvPr/>
        </p:nvSpPr>
        <p:spPr>
          <a:xfrm flipH="1">
            <a:off x="1209583" y="381740"/>
            <a:ext cx="9923013" cy="1569660"/>
          </a:xfrm>
          <a:prstGeom prst="rect">
            <a:avLst/>
          </a:prstGeom>
          <a:noFill/>
        </p:spPr>
        <p:txBody>
          <a:bodyPr wrap="square" rtlCol="0">
            <a:spAutoFit/>
          </a:bodyPr>
          <a:lstStyle/>
          <a:p>
            <a:r>
              <a:rPr lang="ru-RU" sz="2400" b="1" u="sng" dirty="0">
                <a:solidFill>
                  <a:srgbClr val="FFFF00"/>
                </a:solidFill>
              </a:rPr>
              <a:t>ЭЛЕМЕНТ «ПЛОД»</a:t>
            </a:r>
          </a:p>
          <a:p>
            <a:pPr algn="just"/>
            <a:r>
              <a:rPr lang="ru-RU" b="1" dirty="0">
                <a:solidFill>
                  <a:srgbClr val="FFFF00"/>
                </a:solidFill>
              </a:rPr>
              <a:t> Элемент состоит из двух каплевидных мазков, расположенных под углом друг к другу и образующих перевёрнутое изображение сердца. Набираем на кисть золотую краску и пишем плод известным способом «капельки» (см. выше), но изогнув её вправо, а затем влево. Такой элемент в народных росписях встречается крайне редко. </a:t>
            </a:r>
          </a:p>
        </p:txBody>
      </p:sp>
      <p:pic>
        <p:nvPicPr>
          <p:cNvPr id="9" name="Рисунок 8">
            <a:extLst>
              <a:ext uri="{FF2B5EF4-FFF2-40B4-BE49-F238E27FC236}">
                <a16:creationId xmlns:a16="http://schemas.microsoft.com/office/drawing/2014/main" id="{51FD7D2F-9762-61F1-2E27-C0D0B205DA9D}"/>
              </a:ext>
            </a:extLst>
          </p:cNvPr>
          <p:cNvPicPr>
            <a:picLocks noChangeAspect="1"/>
          </p:cNvPicPr>
          <p:nvPr/>
        </p:nvPicPr>
        <p:blipFill rotWithShape="1">
          <a:blip r:embed="rId3">
            <a:extLst>
              <a:ext uri="{28A0092B-C50C-407E-A947-70E740481C1C}">
                <a14:useLocalDpi xmlns:a14="http://schemas.microsoft.com/office/drawing/2010/main" val="0"/>
              </a:ext>
            </a:extLst>
          </a:blip>
          <a:srcRect l="25703" t="44660" r="32646" b="37087"/>
          <a:stretch/>
        </p:blipFill>
        <p:spPr>
          <a:xfrm>
            <a:off x="2188441" y="2816233"/>
            <a:ext cx="7815116" cy="1926454"/>
          </a:xfrm>
          <a:prstGeom prst="rect">
            <a:avLst/>
          </a:prstGeom>
        </p:spPr>
      </p:pic>
      <p:pic>
        <p:nvPicPr>
          <p:cNvPr id="10" name="Рисунок 9">
            <a:extLst>
              <a:ext uri="{FF2B5EF4-FFF2-40B4-BE49-F238E27FC236}">
                <a16:creationId xmlns:a16="http://schemas.microsoft.com/office/drawing/2014/main" id="{39C03051-A8D7-2551-96BA-061E1FE92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607" y="5450132"/>
            <a:ext cx="4735379" cy="828940"/>
          </a:xfrm>
          <a:prstGeom prst="rect">
            <a:avLst/>
          </a:prstGeom>
        </p:spPr>
      </p:pic>
    </p:spTree>
    <p:extLst>
      <p:ext uri="{BB962C8B-B14F-4D97-AF65-F5344CB8AC3E}">
        <p14:creationId xmlns:p14="http://schemas.microsoft.com/office/powerpoint/2010/main" val="860771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sp>
        <p:nvSpPr>
          <p:cNvPr id="5" name="TextBox 4">
            <a:extLst>
              <a:ext uri="{FF2B5EF4-FFF2-40B4-BE49-F238E27FC236}">
                <a16:creationId xmlns:a16="http://schemas.microsoft.com/office/drawing/2014/main" id="{8BDDBAFA-DE2E-3C11-3611-04A23278CBC8}"/>
              </a:ext>
            </a:extLst>
          </p:cNvPr>
          <p:cNvSpPr txBox="1"/>
          <p:nvPr/>
        </p:nvSpPr>
        <p:spPr>
          <a:xfrm flipH="1">
            <a:off x="1209584" y="337351"/>
            <a:ext cx="9949646" cy="1846659"/>
          </a:xfrm>
          <a:prstGeom prst="rect">
            <a:avLst/>
          </a:prstGeom>
          <a:noFill/>
        </p:spPr>
        <p:txBody>
          <a:bodyPr wrap="square" rtlCol="0">
            <a:spAutoFit/>
          </a:bodyPr>
          <a:lstStyle/>
          <a:p>
            <a:pPr algn="just"/>
            <a:r>
              <a:rPr lang="ru-RU" sz="2400" b="1" u="sng" dirty="0">
                <a:solidFill>
                  <a:srgbClr val="FFFF00"/>
                </a:solidFill>
              </a:rPr>
              <a:t>ЭЛЕМЕНТ «РОЗЕТКА С КОРЕШКАМИ» </a:t>
            </a:r>
          </a:p>
          <a:p>
            <a:pPr algn="just"/>
            <a:r>
              <a:rPr lang="ru-RU" b="1" dirty="0">
                <a:solidFill>
                  <a:srgbClr val="FFFF00"/>
                </a:solidFill>
              </a:rPr>
              <a:t>На кисть №2 набираем изумрудную краску и пишем </a:t>
            </a:r>
            <a:r>
              <a:rPr lang="ru-RU" b="1" dirty="0" err="1">
                <a:solidFill>
                  <a:srgbClr val="FFFF00"/>
                </a:solidFill>
              </a:rPr>
              <a:t>полурозетку</a:t>
            </a:r>
            <a:r>
              <a:rPr lang="ru-RU" b="1" dirty="0">
                <a:solidFill>
                  <a:srgbClr val="FFFF00"/>
                </a:solidFill>
              </a:rPr>
              <a:t> известным способом. В нижней части наносим три капельки красного цвета, соединённые острыми кончиками. Между красными лепестками пишем две чёрные скобочки и от них отводим вниз и в стороны по одному листку. Под скобочками помещаем маленькие листики чёрного цвета. В данном элементе чёрные скобочки и листочки выполняют роль корешков.</a:t>
            </a:r>
          </a:p>
        </p:txBody>
      </p:sp>
      <p:pic>
        <p:nvPicPr>
          <p:cNvPr id="7" name="Рисунок 6">
            <a:extLst>
              <a:ext uri="{FF2B5EF4-FFF2-40B4-BE49-F238E27FC236}">
                <a16:creationId xmlns:a16="http://schemas.microsoft.com/office/drawing/2014/main" id="{29A231D9-9FE2-6B62-AB5A-B86826F6F990}"/>
              </a:ext>
            </a:extLst>
          </p:cNvPr>
          <p:cNvPicPr>
            <a:picLocks noChangeAspect="1"/>
          </p:cNvPicPr>
          <p:nvPr/>
        </p:nvPicPr>
        <p:blipFill rotWithShape="1">
          <a:blip r:embed="rId3">
            <a:extLst>
              <a:ext uri="{28A0092B-C50C-407E-A947-70E740481C1C}">
                <a14:useLocalDpi xmlns:a14="http://schemas.microsoft.com/office/drawing/2010/main" val="0"/>
              </a:ext>
            </a:extLst>
          </a:blip>
          <a:srcRect l="25631" t="54499" r="32791" b="27637"/>
          <a:stretch/>
        </p:blipFill>
        <p:spPr>
          <a:xfrm>
            <a:off x="2537492" y="3189301"/>
            <a:ext cx="7117016" cy="1720050"/>
          </a:xfrm>
          <a:prstGeom prst="rect">
            <a:avLst/>
          </a:prstGeom>
        </p:spPr>
      </p:pic>
      <p:pic>
        <p:nvPicPr>
          <p:cNvPr id="9" name="Рисунок 8">
            <a:extLst>
              <a:ext uri="{FF2B5EF4-FFF2-40B4-BE49-F238E27FC236}">
                <a16:creationId xmlns:a16="http://schemas.microsoft.com/office/drawing/2014/main" id="{C25C2618-0C0A-6FD5-E354-2D4EB01F3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139" y="5500172"/>
            <a:ext cx="4735379" cy="828940"/>
          </a:xfrm>
          <a:prstGeom prst="rect">
            <a:avLst/>
          </a:prstGeom>
        </p:spPr>
      </p:pic>
    </p:spTree>
    <p:extLst>
      <p:ext uri="{BB962C8B-B14F-4D97-AF65-F5344CB8AC3E}">
        <p14:creationId xmlns:p14="http://schemas.microsoft.com/office/powerpoint/2010/main" val="2054176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106532"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24131" y="2798911"/>
            <a:ext cx="4735379" cy="828940"/>
          </a:xfrm>
          <a:prstGeom prst="rect">
            <a:avLst/>
          </a:prstGeom>
        </p:spPr>
      </p:pic>
      <p:sp>
        <p:nvSpPr>
          <p:cNvPr id="5" name="TextBox 4">
            <a:extLst>
              <a:ext uri="{FF2B5EF4-FFF2-40B4-BE49-F238E27FC236}">
                <a16:creationId xmlns:a16="http://schemas.microsoft.com/office/drawing/2014/main" id="{41250200-9F13-D031-3303-9C40A81B9376}"/>
              </a:ext>
            </a:extLst>
          </p:cNvPr>
          <p:cNvSpPr txBox="1"/>
          <p:nvPr/>
        </p:nvSpPr>
        <p:spPr>
          <a:xfrm>
            <a:off x="1209585" y="568171"/>
            <a:ext cx="9887502" cy="2123658"/>
          </a:xfrm>
          <a:prstGeom prst="rect">
            <a:avLst/>
          </a:prstGeom>
          <a:noFill/>
        </p:spPr>
        <p:txBody>
          <a:bodyPr wrap="square" rtlCol="0">
            <a:spAutoFit/>
          </a:bodyPr>
          <a:lstStyle/>
          <a:p>
            <a:r>
              <a:rPr lang="ru-RU" sz="2400" b="1" u="sng" dirty="0">
                <a:solidFill>
                  <a:srgbClr val="FFFF00"/>
                </a:solidFill>
              </a:rPr>
              <a:t>«ДРЕВО» </a:t>
            </a:r>
          </a:p>
          <a:p>
            <a:pPr algn="just"/>
            <a:r>
              <a:rPr lang="ru-RU" b="1" dirty="0">
                <a:solidFill>
                  <a:srgbClr val="FFFF00"/>
                </a:solidFill>
              </a:rPr>
              <a:t>Состоит из известных нам элементов, рассмотренных выше. Написание его сводится к следующему. Пишем элемент «</a:t>
            </a:r>
            <a:r>
              <a:rPr lang="ru-RU" b="1" dirty="0" err="1">
                <a:solidFill>
                  <a:srgbClr val="FFFF00"/>
                </a:solidFill>
              </a:rPr>
              <a:t>полурозетка</a:t>
            </a:r>
            <a:r>
              <a:rPr lang="ru-RU" b="1" dirty="0">
                <a:solidFill>
                  <a:srgbClr val="FFFF00"/>
                </a:solidFill>
              </a:rPr>
              <a:t>», далее от середины верхнего края цветочной </a:t>
            </a:r>
            <a:r>
              <a:rPr lang="ru-RU" b="1" dirty="0" err="1">
                <a:solidFill>
                  <a:srgbClr val="FFFF00"/>
                </a:solidFill>
              </a:rPr>
              <a:t>полурозетки</a:t>
            </a:r>
            <a:r>
              <a:rPr lang="ru-RU" b="1" dirty="0">
                <a:solidFill>
                  <a:srgbClr val="FFFF00"/>
                </a:solidFill>
              </a:rPr>
              <a:t> проводим вверх прямую линию-стебель. От начала стебля (в нижней его части) по обеим сторонам пишем по 3 красных листочка-«капельки». Кистью с изумрудным цветом пишем удлинённые листочки, далее по 3 листочка-«капельки» жёлтого цвета. На верхушке стебля - изумрудный «плод». Внутри его симметрично располагаем «капельки»-семена.</a:t>
            </a:r>
          </a:p>
        </p:txBody>
      </p:sp>
      <p:pic>
        <p:nvPicPr>
          <p:cNvPr id="7" name="Рисунок 6">
            <a:extLst>
              <a:ext uri="{FF2B5EF4-FFF2-40B4-BE49-F238E27FC236}">
                <a16:creationId xmlns:a16="http://schemas.microsoft.com/office/drawing/2014/main" id="{3198A486-42FA-5609-1668-BBA1E8F46E68}"/>
              </a:ext>
            </a:extLst>
          </p:cNvPr>
          <p:cNvPicPr>
            <a:picLocks noChangeAspect="1"/>
          </p:cNvPicPr>
          <p:nvPr/>
        </p:nvPicPr>
        <p:blipFill rotWithShape="1">
          <a:blip r:embed="rId3">
            <a:extLst>
              <a:ext uri="{28A0092B-C50C-407E-A947-70E740481C1C}">
                <a14:useLocalDpi xmlns:a14="http://schemas.microsoft.com/office/drawing/2010/main" val="0"/>
              </a:ext>
            </a:extLst>
          </a:blip>
          <a:srcRect l="26578" t="55016" r="31408" b="12717"/>
          <a:stretch/>
        </p:blipFill>
        <p:spPr>
          <a:xfrm>
            <a:off x="2885803" y="2841838"/>
            <a:ext cx="6363810" cy="2749121"/>
          </a:xfrm>
          <a:prstGeom prst="rect">
            <a:avLst/>
          </a:prstGeom>
        </p:spPr>
      </p:pic>
      <p:pic>
        <p:nvPicPr>
          <p:cNvPr id="9" name="Рисунок 8">
            <a:extLst>
              <a:ext uri="{FF2B5EF4-FFF2-40B4-BE49-F238E27FC236}">
                <a16:creationId xmlns:a16="http://schemas.microsoft.com/office/drawing/2014/main" id="{936FCF05-23D4-1570-5F23-16D088A6A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842" y="5875359"/>
            <a:ext cx="4735379" cy="828940"/>
          </a:xfrm>
          <a:prstGeom prst="rect">
            <a:avLst/>
          </a:prstGeom>
        </p:spPr>
      </p:pic>
    </p:spTree>
    <p:extLst>
      <p:ext uri="{BB962C8B-B14F-4D97-AF65-F5344CB8AC3E}">
        <p14:creationId xmlns:p14="http://schemas.microsoft.com/office/powerpoint/2010/main" val="1557084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a:ln>
                  <a:noFill/>
                </a:ln>
                <a:solidFill>
                  <a:srgbClr val="FFFF00"/>
                </a:solidFill>
                <a:effectLst/>
                <a:uLnTx/>
                <a:uFillTx/>
                <a:latin typeface="Arial Black" panose="020B0A04020102020204" pitchFamily="34" charset="0"/>
                <a:ea typeface="+mn-ea"/>
                <a:cs typeface="+mn-cs"/>
              </a:rPr>
              <a:t>   </a:t>
            </a:r>
            <a:endPar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sp>
        <p:nvSpPr>
          <p:cNvPr id="5" name="TextBox 4">
            <a:extLst>
              <a:ext uri="{FF2B5EF4-FFF2-40B4-BE49-F238E27FC236}">
                <a16:creationId xmlns:a16="http://schemas.microsoft.com/office/drawing/2014/main" id="{D021C96A-D635-6513-2B95-A05D0C246830}"/>
              </a:ext>
            </a:extLst>
          </p:cNvPr>
          <p:cNvSpPr txBox="1"/>
          <p:nvPr/>
        </p:nvSpPr>
        <p:spPr>
          <a:xfrm>
            <a:off x="3737499" y="399496"/>
            <a:ext cx="5113538" cy="461665"/>
          </a:xfrm>
          <a:prstGeom prst="rect">
            <a:avLst/>
          </a:prstGeom>
          <a:noFill/>
        </p:spPr>
        <p:txBody>
          <a:bodyPr wrap="square" rtlCol="0">
            <a:spAutoFit/>
          </a:bodyPr>
          <a:lstStyle/>
          <a:p>
            <a:r>
              <a:rPr lang="ru-RU" sz="2400" b="1" u="sng" dirty="0">
                <a:solidFill>
                  <a:srgbClr val="FFFF00"/>
                </a:solidFill>
              </a:rPr>
              <a:t>   РАЗНОВИДНОСТИ «ДРЕВ»</a:t>
            </a:r>
          </a:p>
        </p:txBody>
      </p:sp>
      <p:pic>
        <p:nvPicPr>
          <p:cNvPr id="7" name="Рисунок 6">
            <a:extLst>
              <a:ext uri="{FF2B5EF4-FFF2-40B4-BE49-F238E27FC236}">
                <a16:creationId xmlns:a16="http://schemas.microsoft.com/office/drawing/2014/main" id="{FE640F81-485C-5123-3596-5FA7AD70237C}"/>
              </a:ext>
            </a:extLst>
          </p:cNvPr>
          <p:cNvPicPr>
            <a:picLocks noChangeAspect="1"/>
          </p:cNvPicPr>
          <p:nvPr/>
        </p:nvPicPr>
        <p:blipFill rotWithShape="1">
          <a:blip r:embed="rId3">
            <a:extLst>
              <a:ext uri="{28A0092B-C50C-407E-A947-70E740481C1C}">
                <a14:useLocalDpi xmlns:a14="http://schemas.microsoft.com/office/drawing/2010/main" val="0"/>
              </a:ext>
            </a:extLst>
          </a:blip>
          <a:srcRect l="26068" t="38706" r="31335" b="26479"/>
          <a:stretch/>
        </p:blipFill>
        <p:spPr>
          <a:xfrm>
            <a:off x="2466881" y="1065347"/>
            <a:ext cx="6835836" cy="3142667"/>
          </a:xfrm>
          <a:prstGeom prst="rect">
            <a:avLst/>
          </a:prstGeom>
        </p:spPr>
      </p:pic>
      <p:sp>
        <p:nvSpPr>
          <p:cNvPr id="9" name="TextBox 8">
            <a:extLst>
              <a:ext uri="{FF2B5EF4-FFF2-40B4-BE49-F238E27FC236}">
                <a16:creationId xmlns:a16="http://schemas.microsoft.com/office/drawing/2014/main" id="{F3437BF2-3E30-68CD-9EAF-A61DC0BDB8D3}"/>
              </a:ext>
            </a:extLst>
          </p:cNvPr>
          <p:cNvSpPr txBox="1"/>
          <p:nvPr/>
        </p:nvSpPr>
        <p:spPr>
          <a:xfrm>
            <a:off x="1091953" y="4412200"/>
            <a:ext cx="9827581" cy="1631216"/>
          </a:xfrm>
          <a:prstGeom prst="rect">
            <a:avLst/>
          </a:prstGeom>
          <a:noFill/>
        </p:spPr>
        <p:txBody>
          <a:bodyPr wrap="square" rtlCol="0">
            <a:spAutoFit/>
          </a:bodyPr>
          <a:lstStyle/>
          <a:p>
            <a:pPr algn="just"/>
            <a:r>
              <a:rPr lang="ru-RU" sz="2000" b="1" dirty="0">
                <a:solidFill>
                  <a:srgbClr val="FFFF00"/>
                </a:solidFill>
              </a:rPr>
              <a:t>Кроме рассмотренных элементов в роспись </a:t>
            </a:r>
            <a:r>
              <a:rPr lang="ru-RU" sz="2000" b="1" dirty="0" err="1">
                <a:solidFill>
                  <a:srgbClr val="FFFF00"/>
                </a:solidFill>
              </a:rPr>
              <a:t>мшут</a:t>
            </a:r>
            <a:r>
              <a:rPr lang="ru-RU" sz="2000" b="1" dirty="0">
                <a:solidFill>
                  <a:srgbClr val="FFFF00"/>
                </a:solidFill>
              </a:rPr>
              <a:t> быть </a:t>
            </a:r>
            <a:r>
              <a:rPr lang="ru-RU" sz="2000" b="1" dirty="0" err="1">
                <a:solidFill>
                  <a:srgbClr val="FFFF00"/>
                </a:solidFill>
              </a:rPr>
              <a:t>вкомпанованы</a:t>
            </a:r>
            <a:r>
              <a:rPr lang="ru-RU" sz="2000" b="1" dirty="0">
                <a:solidFill>
                  <a:srgbClr val="FFFF00"/>
                </a:solidFill>
              </a:rPr>
              <a:t> надписи (принадлежность прялки) и цифры (годы дарения или приобретения прялки), а также горизонтальные линии, отделяющие узор от надписей. Все эти элементы входят в общий художественный строй. Завершают роспись графические элементы в виде рамочек и отводок, которые ограничивают композицию.</a:t>
            </a:r>
          </a:p>
        </p:txBody>
      </p:sp>
      <p:pic>
        <p:nvPicPr>
          <p:cNvPr id="10" name="Рисунок 9">
            <a:extLst>
              <a:ext uri="{FF2B5EF4-FFF2-40B4-BE49-F238E27FC236}">
                <a16:creationId xmlns:a16="http://schemas.microsoft.com/office/drawing/2014/main" id="{BFAF298C-124F-1C68-1F01-E9ACB17DB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310" y="6172917"/>
            <a:ext cx="4735379" cy="828940"/>
          </a:xfrm>
          <a:prstGeom prst="rect">
            <a:avLst/>
          </a:prstGeom>
        </p:spPr>
      </p:pic>
    </p:spTree>
    <p:extLst>
      <p:ext uri="{BB962C8B-B14F-4D97-AF65-F5344CB8AC3E}">
        <p14:creationId xmlns:p14="http://schemas.microsoft.com/office/powerpoint/2010/main" val="94706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pic>
        <p:nvPicPr>
          <p:cNvPr id="5122" name="Picture 2">
            <a:extLst>
              <a:ext uri="{FF2B5EF4-FFF2-40B4-BE49-F238E27FC236}">
                <a16:creationId xmlns:a16="http://schemas.microsoft.com/office/drawing/2014/main" id="{3ADA2D27-D642-C877-E3DE-17C8BE62C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382" y="2134520"/>
            <a:ext cx="3661572" cy="35249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BBA7E03-3068-1D29-1B3D-ACE127D378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95" t="8277" r="17994" b="12335"/>
          <a:stretch/>
        </p:blipFill>
        <p:spPr bwMode="auto">
          <a:xfrm>
            <a:off x="7510045" y="2239893"/>
            <a:ext cx="3561319" cy="34196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9E338D0E-3E88-2795-DBD1-78FECA9A9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854" y="292404"/>
            <a:ext cx="3732375" cy="346609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B89063AF-56DA-35AC-89E3-BBE0F9DAB3E2}"/>
              </a:ext>
            </a:extLst>
          </p:cNvPr>
          <p:cNvPicPr>
            <a:picLocks noChangeAspect="1"/>
          </p:cNvPicPr>
          <p:nvPr/>
        </p:nvPicPr>
        <p:blipFill>
          <a:blip r:embed="rId6"/>
          <a:stretch>
            <a:fillRect/>
          </a:stretch>
        </p:blipFill>
        <p:spPr>
          <a:xfrm rot="16200000">
            <a:off x="5813477" y="3653584"/>
            <a:ext cx="829128" cy="4737003"/>
          </a:xfrm>
          <a:prstGeom prst="rect">
            <a:avLst/>
          </a:prstGeom>
        </p:spPr>
      </p:pic>
    </p:spTree>
    <p:extLst>
      <p:ext uri="{BB962C8B-B14F-4D97-AF65-F5344CB8AC3E}">
        <p14:creationId xmlns:p14="http://schemas.microsoft.com/office/powerpoint/2010/main" val="3661129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8499" y="-38284"/>
            <a:ext cx="12370950" cy="787511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pic>
        <p:nvPicPr>
          <p:cNvPr id="3074" name="Picture 2">
            <a:extLst>
              <a:ext uri="{FF2B5EF4-FFF2-40B4-BE49-F238E27FC236}">
                <a16:creationId xmlns:a16="http://schemas.microsoft.com/office/drawing/2014/main" id="{B2E89EE5-E26D-5765-77F9-0EB3212181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1" b="2986"/>
          <a:stretch/>
        </p:blipFill>
        <p:spPr bwMode="auto">
          <a:xfrm>
            <a:off x="7266603" y="2439955"/>
            <a:ext cx="3937589" cy="37548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F2CF809-1ECA-7739-B691-594A5B730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621" y="2376748"/>
            <a:ext cx="3942437" cy="379485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C5D700D3-B4E4-0699-6905-B28579E962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912" t="17695" b="14034"/>
          <a:stretch/>
        </p:blipFill>
        <p:spPr bwMode="auto">
          <a:xfrm>
            <a:off x="4346375" y="325367"/>
            <a:ext cx="3708512" cy="370157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1D9FFB5D-71EE-6E64-EF1C-636782CF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488" y="5913650"/>
            <a:ext cx="4735379" cy="828940"/>
          </a:xfrm>
          <a:prstGeom prst="rect">
            <a:avLst/>
          </a:prstGeom>
        </p:spPr>
      </p:pic>
    </p:spTree>
    <p:extLst>
      <p:ext uri="{BB962C8B-B14F-4D97-AF65-F5344CB8AC3E}">
        <p14:creationId xmlns:p14="http://schemas.microsoft.com/office/powerpoint/2010/main" val="226805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pic>
        <p:nvPicPr>
          <p:cNvPr id="4100" name="Picture 4">
            <a:extLst>
              <a:ext uri="{FF2B5EF4-FFF2-40B4-BE49-F238E27FC236}">
                <a16:creationId xmlns:a16="http://schemas.microsoft.com/office/drawing/2014/main" id="{ED738399-A4B2-DB4A-0B9F-E271091D98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54" t="7923" r="7957" b="3340"/>
          <a:stretch/>
        </p:blipFill>
        <p:spPr bwMode="auto">
          <a:xfrm>
            <a:off x="2009450" y="259542"/>
            <a:ext cx="3738141" cy="274694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2A2F9A4D-9E55-2781-D182-01725D2A71C6}"/>
              </a:ext>
            </a:extLst>
          </p:cNvPr>
          <p:cNvPicPr>
            <a:picLocks noChangeAspect="1"/>
          </p:cNvPicPr>
          <p:nvPr/>
        </p:nvPicPr>
        <p:blipFill>
          <a:blip r:embed="rId4"/>
          <a:stretch>
            <a:fillRect/>
          </a:stretch>
        </p:blipFill>
        <p:spPr>
          <a:xfrm>
            <a:off x="6641470" y="259542"/>
            <a:ext cx="3546454" cy="2669802"/>
          </a:xfrm>
          <a:prstGeom prst="rect">
            <a:avLst/>
          </a:prstGeom>
        </p:spPr>
      </p:pic>
      <p:pic>
        <p:nvPicPr>
          <p:cNvPr id="6" name="Picture 4">
            <a:extLst>
              <a:ext uri="{FF2B5EF4-FFF2-40B4-BE49-F238E27FC236}">
                <a16:creationId xmlns:a16="http://schemas.microsoft.com/office/drawing/2014/main" id="{758982F8-BD0D-616E-ED15-3F92EB3FDA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80" t="19565" r="8147" b="4107"/>
          <a:stretch/>
        </p:blipFill>
        <p:spPr bwMode="auto">
          <a:xfrm>
            <a:off x="1811422" y="3344257"/>
            <a:ext cx="3635941" cy="2194179"/>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ED313F57-9934-85E4-984A-2D3248A0CC10}"/>
              </a:ext>
            </a:extLst>
          </p:cNvPr>
          <p:cNvPicPr>
            <a:picLocks noChangeAspect="1"/>
          </p:cNvPicPr>
          <p:nvPr/>
        </p:nvPicPr>
        <p:blipFill rotWithShape="1">
          <a:blip r:embed="rId6"/>
          <a:srcRect l="-256" t="18924" r="256" b="6034"/>
          <a:stretch/>
        </p:blipFill>
        <p:spPr>
          <a:xfrm>
            <a:off x="6468264" y="3344257"/>
            <a:ext cx="4116905" cy="2049108"/>
          </a:xfrm>
          <a:prstGeom prst="rect">
            <a:avLst/>
          </a:prstGeom>
        </p:spPr>
      </p:pic>
      <p:pic>
        <p:nvPicPr>
          <p:cNvPr id="9" name="Рисунок 8">
            <a:extLst>
              <a:ext uri="{FF2B5EF4-FFF2-40B4-BE49-F238E27FC236}">
                <a16:creationId xmlns:a16="http://schemas.microsoft.com/office/drawing/2014/main" id="{F4AF7B42-A363-CE65-BD7F-12569FF699C8}"/>
              </a:ext>
            </a:extLst>
          </p:cNvPr>
          <p:cNvPicPr>
            <a:picLocks noChangeAspect="1"/>
          </p:cNvPicPr>
          <p:nvPr/>
        </p:nvPicPr>
        <p:blipFill>
          <a:blip r:embed="rId7"/>
          <a:stretch>
            <a:fillRect/>
          </a:stretch>
        </p:blipFill>
        <p:spPr>
          <a:xfrm rot="16200000">
            <a:off x="5631631" y="3815392"/>
            <a:ext cx="829128" cy="4737003"/>
          </a:xfrm>
          <a:prstGeom prst="rect">
            <a:avLst/>
          </a:prstGeom>
        </p:spPr>
      </p:pic>
    </p:spTree>
    <p:extLst>
      <p:ext uri="{BB962C8B-B14F-4D97-AF65-F5344CB8AC3E}">
        <p14:creationId xmlns:p14="http://schemas.microsoft.com/office/powerpoint/2010/main" val="854030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31369" y="2925405"/>
            <a:ext cx="4186739" cy="732899"/>
          </a:xfrm>
          <a:prstGeom prst="rect">
            <a:avLst/>
          </a:prstGeom>
        </p:spPr>
      </p:pic>
      <p:pic>
        <p:nvPicPr>
          <p:cNvPr id="5" name="Рисунок 4">
            <a:extLst>
              <a:ext uri="{FF2B5EF4-FFF2-40B4-BE49-F238E27FC236}">
                <a16:creationId xmlns:a16="http://schemas.microsoft.com/office/drawing/2014/main" id="{4134FFE7-5234-F0B2-43EC-81B52D97C0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437215" y="2797981"/>
            <a:ext cx="4186739" cy="732899"/>
          </a:xfrm>
          <a:prstGeom prst="rect">
            <a:avLst/>
          </a:prstGeom>
        </p:spPr>
      </p:pic>
      <p:sp>
        <p:nvSpPr>
          <p:cNvPr id="7" name="TextBox 6">
            <a:extLst>
              <a:ext uri="{FF2B5EF4-FFF2-40B4-BE49-F238E27FC236}">
                <a16:creationId xmlns:a16="http://schemas.microsoft.com/office/drawing/2014/main" id="{EF851CB5-CA1D-C433-9CFE-9CC148660DD3}"/>
              </a:ext>
            </a:extLst>
          </p:cNvPr>
          <p:cNvSpPr txBox="1"/>
          <p:nvPr/>
        </p:nvSpPr>
        <p:spPr>
          <a:xfrm rot="10800000" flipV="1">
            <a:off x="6331749" y="59681"/>
            <a:ext cx="4249866" cy="5324535"/>
          </a:xfrm>
          <a:prstGeom prst="rect">
            <a:avLst/>
          </a:prstGeom>
          <a:noFill/>
        </p:spPr>
        <p:txBody>
          <a:bodyPr wrap="square" rtlCol="0">
            <a:spAutoFit/>
          </a:bodyPr>
          <a:lstStyle/>
          <a:p>
            <a:endParaRPr lang="ru-RU" sz="2400" b="1" i="0" dirty="0">
              <a:solidFill>
                <a:srgbClr val="FFFF00"/>
              </a:solidFill>
              <a:effectLst/>
              <a:latin typeface="Manrope"/>
            </a:endParaRPr>
          </a:p>
          <a:p>
            <a:endParaRPr lang="ru-RU" sz="2400" b="1" dirty="0">
              <a:solidFill>
                <a:srgbClr val="FFFF00"/>
              </a:solidFill>
              <a:latin typeface="Manrope"/>
            </a:endParaRPr>
          </a:p>
          <a:p>
            <a:pPr algn="just"/>
            <a:r>
              <a:rPr lang="ru-RU" sz="2400" b="1" i="0" dirty="0" err="1">
                <a:solidFill>
                  <a:srgbClr val="FFFF00"/>
                </a:solidFill>
                <a:effectLst/>
                <a:latin typeface="Manrope"/>
              </a:rPr>
              <a:t>Гаютинская</a:t>
            </a:r>
            <a:r>
              <a:rPr lang="ru-RU" sz="2400" b="1" i="0" dirty="0">
                <a:solidFill>
                  <a:srgbClr val="FFFF00"/>
                </a:solidFill>
                <a:effectLst/>
                <a:latin typeface="Manrope"/>
              </a:rPr>
              <a:t> роспись была распространена на границе Ярославской и Вологодской областей и получила свое название по селу </a:t>
            </a:r>
            <a:r>
              <a:rPr lang="ru-RU" sz="2800" b="1" i="0" dirty="0">
                <a:solidFill>
                  <a:srgbClr val="FFFF00"/>
                </a:solidFill>
                <a:effectLst/>
                <a:latin typeface="Manrope"/>
              </a:rPr>
              <a:t>Гаютину</a:t>
            </a:r>
            <a:r>
              <a:rPr lang="ru-RU" sz="2400" b="1" i="0" dirty="0">
                <a:solidFill>
                  <a:srgbClr val="FFFF00"/>
                </a:solidFill>
                <a:effectLst/>
                <a:latin typeface="Manrope"/>
              </a:rPr>
              <a:t>.</a:t>
            </a:r>
            <a:endParaRPr lang="ru-RU" sz="2400" b="0" i="0" dirty="0">
              <a:solidFill>
                <a:srgbClr val="000000"/>
              </a:solidFill>
              <a:effectLst/>
              <a:latin typeface="proxima_nova"/>
            </a:endParaRPr>
          </a:p>
          <a:p>
            <a:pPr algn="just"/>
            <a:r>
              <a:rPr lang="ru-RU" sz="2400" b="1" i="0" dirty="0">
                <a:solidFill>
                  <a:srgbClr val="FFFF00"/>
                </a:solidFill>
                <a:effectLst/>
                <a:latin typeface="proxima_nova"/>
              </a:rPr>
              <a:t>О том, что существует местная народная роспись,  жители Пошехонья узнали около 2015 года. Роспись существовала в конце XIX - начале XX века в нижнем течении рек Согожи и Шексны.</a:t>
            </a:r>
            <a:endParaRPr lang="ru-RU" sz="2400" b="1" dirty="0">
              <a:solidFill>
                <a:srgbClr val="FFFF00"/>
              </a:solidFill>
            </a:endParaRPr>
          </a:p>
        </p:txBody>
      </p:sp>
      <p:pic>
        <p:nvPicPr>
          <p:cNvPr id="10" name="Рисунок 9">
            <a:extLst>
              <a:ext uri="{FF2B5EF4-FFF2-40B4-BE49-F238E27FC236}">
                <a16:creationId xmlns:a16="http://schemas.microsoft.com/office/drawing/2014/main" id="{FFD5FB99-2D2A-D547-C5A4-7E3259159ED4}"/>
              </a:ext>
            </a:extLst>
          </p:cNvPr>
          <p:cNvPicPr>
            <a:picLocks noChangeAspect="1"/>
          </p:cNvPicPr>
          <p:nvPr/>
        </p:nvPicPr>
        <p:blipFill rotWithShape="1">
          <a:blip r:embed="rId3">
            <a:extLst>
              <a:ext uri="{28A0092B-C50C-407E-A947-70E740481C1C}">
                <a14:useLocalDpi xmlns:a14="http://schemas.microsoft.com/office/drawing/2010/main" val="0"/>
              </a:ext>
            </a:extLst>
          </a:blip>
          <a:srcRect l="26416" t="29885" r="30772" b="7981"/>
          <a:stretch/>
        </p:blipFill>
        <p:spPr>
          <a:xfrm>
            <a:off x="1381488" y="562021"/>
            <a:ext cx="4554712" cy="4355811"/>
          </a:xfrm>
          <a:prstGeom prst="rect">
            <a:avLst/>
          </a:prstGeom>
          <a:solidFill>
            <a:srgbClr val="FFFFFF">
              <a:shade val="85000"/>
            </a:srgbClr>
          </a:solidFill>
          <a:ln w="76200" cap="rnd">
            <a:solidFill>
              <a:schemeClr val="accent4">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mc:AlternateContent xmlns:mc="http://schemas.openxmlformats.org/markup-compatibility/2006" xmlns:p14="http://schemas.microsoft.com/office/powerpoint/2010/main">
        <mc:Choice Requires="p14">
          <p:contentPart p14:bwMode="auto" r:id="rId4">
            <p14:nvContentPartPr>
              <p14:cNvPr id="60" name="Рукописный ввод 59">
                <a:extLst>
                  <a:ext uri="{FF2B5EF4-FFF2-40B4-BE49-F238E27FC236}">
                    <a16:creationId xmlns:a16="http://schemas.microsoft.com/office/drawing/2014/main" id="{3BD654ED-CC76-2135-CE8E-42AC7033B7B4}"/>
                  </a:ext>
                </a:extLst>
              </p14:cNvPr>
              <p14:cNvContentPartPr/>
              <p14:nvPr/>
            </p14:nvContentPartPr>
            <p14:xfrm>
              <a:off x="3563352" y="3571560"/>
              <a:ext cx="735120" cy="718200"/>
            </p14:xfrm>
          </p:contentPart>
        </mc:Choice>
        <mc:Fallback xmlns="">
          <p:pic>
            <p:nvPicPr>
              <p:cNvPr id="60" name="Рукописный ввод 59">
                <a:extLst>
                  <a:ext uri="{FF2B5EF4-FFF2-40B4-BE49-F238E27FC236}">
                    <a16:creationId xmlns:a16="http://schemas.microsoft.com/office/drawing/2014/main" id="{3BD654ED-CC76-2135-CE8E-42AC7033B7B4}"/>
                  </a:ext>
                </a:extLst>
              </p:cNvPr>
              <p:cNvPicPr/>
              <p:nvPr/>
            </p:nvPicPr>
            <p:blipFill>
              <a:blip r:embed="rId5"/>
              <a:stretch>
                <a:fillRect/>
              </a:stretch>
            </p:blipFill>
            <p:spPr>
              <a:xfrm>
                <a:off x="3545712" y="3553920"/>
                <a:ext cx="770760" cy="753840"/>
              </a:xfrm>
              <a:prstGeom prst="rect">
                <a:avLst/>
              </a:prstGeom>
            </p:spPr>
          </p:pic>
        </mc:Fallback>
      </mc:AlternateContent>
      <p:pic>
        <p:nvPicPr>
          <p:cNvPr id="6" name="Рисунок 5">
            <a:extLst>
              <a:ext uri="{FF2B5EF4-FFF2-40B4-BE49-F238E27FC236}">
                <a16:creationId xmlns:a16="http://schemas.microsoft.com/office/drawing/2014/main" id="{2D097B95-6B11-254D-3694-580440A9D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830" y="5664023"/>
            <a:ext cx="4186739" cy="732899"/>
          </a:xfrm>
          <a:prstGeom prst="rect">
            <a:avLst/>
          </a:prstGeom>
        </p:spPr>
      </p:pic>
    </p:spTree>
    <p:extLst>
      <p:ext uri="{BB962C8B-B14F-4D97-AF65-F5344CB8AC3E}">
        <p14:creationId xmlns:p14="http://schemas.microsoft.com/office/powerpoint/2010/main" val="1677279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pic>
        <p:nvPicPr>
          <p:cNvPr id="5" name="Рисунок 4">
            <a:extLst>
              <a:ext uri="{FF2B5EF4-FFF2-40B4-BE49-F238E27FC236}">
                <a16:creationId xmlns:a16="http://schemas.microsoft.com/office/drawing/2014/main" id="{4F1C50C5-F762-7918-AA6D-C14A9FC16DF2}"/>
              </a:ext>
            </a:extLst>
          </p:cNvPr>
          <p:cNvPicPr>
            <a:picLocks noChangeAspect="1"/>
          </p:cNvPicPr>
          <p:nvPr/>
        </p:nvPicPr>
        <p:blipFill>
          <a:blip r:embed="rId3"/>
          <a:stretch>
            <a:fillRect/>
          </a:stretch>
        </p:blipFill>
        <p:spPr>
          <a:xfrm>
            <a:off x="3144459" y="566580"/>
            <a:ext cx="5903080" cy="4427310"/>
          </a:xfrm>
          <a:prstGeom prst="rect">
            <a:avLst/>
          </a:prstGeom>
        </p:spPr>
      </p:pic>
      <p:pic>
        <p:nvPicPr>
          <p:cNvPr id="6" name="Рисунок 5">
            <a:extLst>
              <a:ext uri="{FF2B5EF4-FFF2-40B4-BE49-F238E27FC236}">
                <a16:creationId xmlns:a16="http://schemas.microsoft.com/office/drawing/2014/main" id="{BA6320D7-294C-F6B5-8159-B445BD3B64BE}"/>
              </a:ext>
            </a:extLst>
          </p:cNvPr>
          <p:cNvPicPr>
            <a:picLocks noChangeAspect="1"/>
          </p:cNvPicPr>
          <p:nvPr/>
        </p:nvPicPr>
        <p:blipFill>
          <a:blip r:embed="rId4"/>
          <a:stretch>
            <a:fillRect/>
          </a:stretch>
        </p:blipFill>
        <p:spPr>
          <a:xfrm rot="16200000">
            <a:off x="5930012" y="3508354"/>
            <a:ext cx="829128" cy="4737003"/>
          </a:xfrm>
          <a:prstGeom prst="rect">
            <a:avLst/>
          </a:prstGeom>
        </p:spPr>
      </p:pic>
    </p:spTree>
    <p:extLst>
      <p:ext uri="{BB962C8B-B14F-4D97-AF65-F5344CB8AC3E}">
        <p14:creationId xmlns:p14="http://schemas.microsoft.com/office/powerpoint/2010/main" val="105691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42863"/>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pic>
        <p:nvPicPr>
          <p:cNvPr id="5" name="Рисунок 4">
            <a:extLst>
              <a:ext uri="{FF2B5EF4-FFF2-40B4-BE49-F238E27FC236}">
                <a16:creationId xmlns:a16="http://schemas.microsoft.com/office/drawing/2014/main" id="{DC636CE3-A3CA-B5CF-DF2C-C19DEEBB864A}"/>
              </a:ext>
            </a:extLst>
          </p:cNvPr>
          <p:cNvPicPr>
            <a:picLocks noChangeAspect="1"/>
          </p:cNvPicPr>
          <p:nvPr/>
        </p:nvPicPr>
        <p:blipFill>
          <a:blip r:embed="rId3"/>
          <a:stretch>
            <a:fillRect/>
          </a:stretch>
        </p:blipFill>
        <p:spPr>
          <a:xfrm>
            <a:off x="2857154" y="710518"/>
            <a:ext cx="6718402" cy="4482919"/>
          </a:xfrm>
          <a:prstGeom prst="rect">
            <a:avLst/>
          </a:prstGeom>
        </p:spPr>
      </p:pic>
      <p:pic>
        <p:nvPicPr>
          <p:cNvPr id="6" name="Рисунок 5">
            <a:extLst>
              <a:ext uri="{FF2B5EF4-FFF2-40B4-BE49-F238E27FC236}">
                <a16:creationId xmlns:a16="http://schemas.microsoft.com/office/drawing/2014/main" id="{C52B9C96-4771-C4B2-417C-A715841A5CA3}"/>
              </a:ext>
            </a:extLst>
          </p:cNvPr>
          <p:cNvPicPr>
            <a:picLocks noChangeAspect="1"/>
          </p:cNvPicPr>
          <p:nvPr/>
        </p:nvPicPr>
        <p:blipFill>
          <a:blip r:embed="rId4"/>
          <a:stretch>
            <a:fillRect/>
          </a:stretch>
        </p:blipFill>
        <p:spPr>
          <a:xfrm rot="16200000">
            <a:off x="5801791" y="3778980"/>
            <a:ext cx="829128" cy="4737003"/>
          </a:xfrm>
          <a:prstGeom prst="rect">
            <a:avLst/>
          </a:prstGeom>
        </p:spPr>
      </p:pic>
    </p:spTree>
    <p:extLst>
      <p:ext uri="{BB962C8B-B14F-4D97-AF65-F5344CB8AC3E}">
        <p14:creationId xmlns:p14="http://schemas.microsoft.com/office/powerpoint/2010/main" val="1232182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71022"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7314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72576" y="2825361"/>
            <a:ext cx="4735379" cy="828940"/>
          </a:xfrm>
          <a:prstGeom prst="rect">
            <a:avLst/>
          </a:prstGeom>
        </p:spPr>
      </p:pic>
      <p:pic>
        <p:nvPicPr>
          <p:cNvPr id="2050" name="Picture 2">
            <a:extLst>
              <a:ext uri="{FF2B5EF4-FFF2-40B4-BE49-F238E27FC236}">
                <a16:creationId xmlns:a16="http://schemas.microsoft.com/office/drawing/2014/main" id="{3F6EB918-E3BA-6BC4-B1CE-0910876D5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4604" y="667070"/>
            <a:ext cx="6778102" cy="440576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B057617D-651D-0376-1E6F-2A88BC6B6A68}"/>
              </a:ext>
            </a:extLst>
          </p:cNvPr>
          <p:cNvPicPr>
            <a:picLocks noChangeAspect="1"/>
          </p:cNvPicPr>
          <p:nvPr/>
        </p:nvPicPr>
        <p:blipFill>
          <a:blip r:embed="rId4"/>
          <a:stretch>
            <a:fillRect/>
          </a:stretch>
        </p:blipFill>
        <p:spPr>
          <a:xfrm rot="16200000">
            <a:off x="5924188" y="3585417"/>
            <a:ext cx="829128" cy="4737003"/>
          </a:xfrm>
          <a:prstGeom prst="rect">
            <a:avLst/>
          </a:prstGeom>
        </p:spPr>
      </p:pic>
    </p:spTree>
    <p:extLst>
      <p:ext uri="{BB962C8B-B14F-4D97-AF65-F5344CB8AC3E}">
        <p14:creationId xmlns:p14="http://schemas.microsoft.com/office/powerpoint/2010/main" val="264489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370950" cy="787511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70782" y="2981415"/>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536443" y="2964546"/>
            <a:ext cx="4735379" cy="828940"/>
          </a:xfrm>
          <a:prstGeom prst="rect">
            <a:avLst/>
          </a:prstGeom>
        </p:spPr>
      </p:pic>
      <p:sp>
        <p:nvSpPr>
          <p:cNvPr id="5" name="TextBox 4">
            <a:extLst>
              <a:ext uri="{FF2B5EF4-FFF2-40B4-BE49-F238E27FC236}">
                <a16:creationId xmlns:a16="http://schemas.microsoft.com/office/drawing/2014/main" id="{73271906-08A3-61E8-D1A7-A5E6F107B127}"/>
              </a:ext>
            </a:extLst>
          </p:cNvPr>
          <p:cNvSpPr txBox="1"/>
          <p:nvPr/>
        </p:nvSpPr>
        <p:spPr>
          <a:xfrm>
            <a:off x="4065973" y="541538"/>
            <a:ext cx="4820575" cy="461665"/>
          </a:xfrm>
          <a:prstGeom prst="rect">
            <a:avLst/>
          </a:prstGeom>
          <a:noFill/>
        </p:spPr>
        <p:txBody>
          <a:bodyPr wrap="square" rtlCol="0">
            <a:spAutoFit/>
          </a:bodyPr>
          <a:lstStyle/>
          <a:p>
            <a:r>
              <a:rPr lang="ru-RU" sz="2400" b="1" dirty="0">
                <a:solidFill>
                  <a:srgbClr val="FFFF00"/>
                </a:solidFill>
                <a:latin typeface="Arial Black" panose="020B0A04020102020204" pitchFamily="34" charset="0"/>
              </a:rPr>
              <a:t>СПАСИБО ЗА ВНИМАНИЕ!</a:t>
            </a:r>
          </a:p>
        </p:txBody>
      </p:sp>
      <p:pic>
        <p:nvPicPr>
          <p:cNvPr id="8194" name="Picture 2">
            <a:extLst>
              <a:ext uri="{FF2B5EF4-FFF2-40B4-BE49-F238E27FC236}">
                <a16:creationId xmlns:a16="http://schemas.microsoft.com/office/drawing/2014/main" id="{36FA9E65-1C04-7314-1849-3B09B887A0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378" t="9709" r="8087" b="25750"/>
          <a:stretch/>
        </p:blipFill>
        <p:spPr bwMode="auto">
          <a:xfrm>
            <a:off x="4684498" y="1150512"/>
            <a:ext cx="3001954" cy="4457009"/>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D3D2F2F7-95D2-9E9D-2FA5-62D5D591E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02586" y="3055216"/>
            <a:ext cx="4735379" cy="828940"/>
          </a:xfrm>
          <a:prstGeom prst="rect">
            <a:avLst/>
          </a:prstGeom>
        </p:spPr>
      </p:pic>
      <p:pic>
        <p:nvPicPr>
          <p:cNvPr id="7" name="Рисунок 6">
            <a:extLst>
              <a:ext uri="{FF2B5EF4-FFF2-40B4-BE49-F238E27FC236}">
                <a16:creationId xmlns:a16="http://schemas.microsoft.com/office/drawing/2014/main" id="{40B7070F-C574-DD24-3E4E-03F1A04F5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5973" y="5817182"/>
            <a:ext cx="4735379" cy="828940"/>
          </a:xfrm>
          <a:prstGeom prst="rect">
            <a:avLst/>
          </a:prstGeom>
        </p:spPr>
      </p:pic>
    </p:spTree>
    <p:extLst>
      <p:ext uri="{BB962C8B-B14F-4D97-AF65-F5344CB8AC3E}">
        <p14:creationId xmlns:p14="http://schemas.microsoft.com/office/powerpoint/2010/main" val="1591236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886221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2934524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33032"/>
            <a:ext cx="12115887" cy="69240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49535" y="2938778"/>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657477" y="2864874"/>
            <a:ext cx="4735379" cy="828940"/>
          </a:xfrm>
          <a:prstGeom prst="rect">
            <a:avLst/>
          </a:prstGeom>
        </p:spPr>
      </p:pic>
      <p:sp>
        <p:nvSpPr>
          <p:cNvPr id="5" name="TextBox 4">
            <a:extLst>
              <a:ext uri="{FF2B5EF4-FFF2-40B4-BE49-F238E27FC236}">
                <a16:creationId xmlns:a16="http://schemas.microsoft.com/office/drawing/2014/main" id="{76051D07-939C-0006-77CC-ACF6E29F16EB}"/>
              </a:ext>
            </a:extLst>
          </p:cNvPr>
          <p:cNvSpPr txBox="1"/>
          <p:nvPr/>
        </p:nvSpPr>
        <p:spPr>
          <a:xfrm>
            <a:off x="719091" y="217642"/>
            <a:ext cx="10440139" cy="707886"/>
          </a:xfrm>
          <a:prstGeom prst="rect">
            <a:avLst/>
          </a:prstGeom>
          <a:noFill/>
        </p:spPr>
        <p:txBody>
          <a:bodyPr wrap="square" rtlCol="0">
            <a:spAutoFit/>
          </a:bodyPr>
          <a:lstStyle/>
          <a:p>
            <a:r>
              <a:rPr lang="ru-RU" sz="2000" b="1" i="0" dirty="0">
                <a:solidFill>
                  <a:srgbClr val="FFFF00"/>
                </a:solidFill>
                <a:effectLst/>
                <a:latin typeface="proxima_nova"/>
              </a:rPr>
              <a:t>Росписью украшали </a:t>
            </a:r>
            <a:r>
              <a:rPr lang="ru-RU" sz="2000" b="1" i="0" dirty="0" err="1">
                <a:solidFill>
                  <a:srgbClr val="FFFF00"/>
                </a:solidFill>
                <a:effectLst/>
                <a:latin typeface="proxima_nova"/>
              </a:rPr>
              <a:t>лопастки</a:t>
            </a:r>
            <a:r>
              <a:rPr lang="ru-RU" sz="2000" b="1" i="0" dirty="0">
                <a:solidFill>
                  <a:srgbClr val="FFFF00"/>
                </a:solidFill>
                <a:effectLst/>
                <a:latin typeface="proxima_nova"/>
              </a:rPr>
              <a:t> и ножки льняных прялок. Самая старая роспись на прялке относится к 1883 году.   Прялки расписывали до 1930-х годов.</a:t>
            </a:r>
            <a:endParaRPr lang="ru-RU" sz="2000" b="1" dirty="0">
              <a:solidFill>
                <a:srgbClr val="FFFF00"/>
              </a:solidFill>
            </a:endParaRPr>
          </a:p>
        </p:txBody>
      </p:sp>
      <p:sp>
        <p:nvSpPr>
          <p:cNvPr id="7" name="TextBox 6">
            <a:extLst>
              <a:ext uri="{FF2B5EF4-FFF2-40B4-BE49-F238E27FC236}">
                <a16:creationId xmlns:a16="http://schemas.microsoft.com/office/drawing/2014/main" id="{0ECB189C-FA8E-18AD-1D3F-1602B6C06653}"/>
              </a:ext>
            </a:extLst>
          </p:cNvPr>
          <p:cNvSpPr txBox="1"/>
          <p:nvPr/>
        </p:nvSpPr>
        <p:spPr>
          <a:xfrm>
            <a:off x="1233996" y="4350058"/>
            <a:ext cx="9721050" cy="1785104"/>
          </a:xfrm>
          <a:prstGeom prst="rect">
            <a:avLst/>
          </a:prstGeom>
          <a:noFill/>
        </p:spPr>
        <p:txBody>
          <a:bodyPr wrap="square" rtlCol="0">
            <a:spAutoFit/>
          </a:bodyPr>
          <a:lstStyle/>
          <a:p>
            <a:pPr algn="just"/>
            <a:r>
              <a:rPr lang="ru-RU" b="1" i="0" dirty="0">
                <a:solidFill>
                  <a:srgbClr val="FFFF00"/>
                </a:solidFill>
                <a:effectLst/>
                <a:latin typeface="proxima_nova"/>
              </a:rPr>
              <a:t>Почему расписывались прялки? В Пошехонье выращивали лен хорошего качества и занимались его переработкой - прядением и ткачеством. Девушки пряли лен на беседах, где надо было показать мастерство, положение и красоту, поэтому прялка была неотъемлемой частью демонстрации статуса невесты. Расписную прялку можно было купить на ярмарке или заказать «именную» </a:t>
            </a:r>
            <a:r>
              <a:rPr lang="ru-RU" b="1" i="0" dirty="0" err="1">
                <a:solidFill>
                  <a:srgbClr val="FFFF00"/>
                </a:solidFill>
                <a:effectLst/>
                <a:latin typeface="proxima_nova"/>
              </a:rPr>
              <a:t>мастеру.Мастер</a:t>
            </a:r>
            <a:r>
              <a:rPr lang="ru-RU" b="1" i="0" dirty="0">
                <a:solidFill>
                  <a:srgbClr val="FFFF00"/>
                </a:solidFill>
                <a:effectLst/>
                <a:latin typeface="proxima_nova"/>
              </a:rPr>
              <a:t> расписывал </a:t>
            </a:r>
            <a:r>
              <a:rPr lang="ru-RU" b="1" i="0" dirty="0" err="1">
                <a:solidFill>
                  <a:srgbClr val="FFFF00"/>
                </a:solidFill>
                <a:effectLst/>
                <a:latin typeface="proxima_nova"/>
              </a:rPr>
              <a:t>лопастки</a:t>
            </a:r>
            <a:r>
              <a:rPr lang="ru-RU" b="1" i="0" dirty="0">
                <a:solidFill>
                  <a:srgbClr val="FFFF00"/>
                </a:solidFill>
                <a:effectLst/>
                <a:latin typeface="proxima_nova"/>
              </a:rPr>
              <a:t> прялки символами, которые несли в себе своеобразный информационный код</a:t>
            </a:r>
            <a:r>
              <a:rPr lang="ru-RU" sz="2000" b="1" i="0" dirty="0">
                <a:solidFill>
                  <a:srgbClr val="FFFF00"/>
                </a:solidFill>
                <a:effectLst/>
                <a:latin typeface="proxima_nova"/>
              </a:rPr>
              <a:t>.</a:t>
            </a:r>
          </a:p>
        </p:txBody>
      </p:sp>
      <p:pic>
        <p:nvPicPr>
          <p:cNvPr id="2050" name="Picture 2">
            <a:extLst>
              <a:ext uri="{FF2B5EF4-FFF2-40B4-BE49-F238E27FC236}">
                <a16:creationId xmlns:a16="http://schemas.microsoft.com/office/drawing/2014/main" id="{C9166682-62A4-EBEF-5C57-EAEEDFFBA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58" t="712" r="17500" b="5970"/>
          <a:stretch/>
        </p:blipFill>
        <p:spPr bwMode="auto">
          <a:xfrm>
            <a:off x="1726834" y="967030"/>
            <a:ext cx="3140295" cy="34477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0B95335-ACB1-9D54-EBBD-078043554A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10" t="2790" r="7869" b="6434"/>
          <a:stretch/>
        </p:blipFill>
        <p:spPr bwMode="auto">
          <a:xfrm>
            <a:off x="5630234" y="967030"/>
            <a:ext cx="4465468" cy="3009127"/>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6C070624-AB00-9700-F4A6-806773950C12}"/>
              </a:ext>
            </a:extLst>
          </p:cNvPr>
          <p:cNvPicPr>
            <a:picLocks noChangeAspect="1"/>
          </p:cNvPicPr>
          <p:nvPr/>
        </p:nvPicPr>
        <p:blipFill>
          <a:blip r:embed="rId5"/>
          <a:stretch>
            <a:fillRect/>
          </a:stretch>
        </p:blipFill>
        <p:spPr>
          <a:xfrm rot="5400000">
            <a:off x="5807230" y="4226854"/>
            <a:ext cx="744477" cy="4279366"/>
          </a:xfrm>
          <a:prstGeom prst="rect">
            <a:avLst/>
          </a:prstGeom>
        </p:spPr>
      </p:pic>
    </p:spTree>
    <p:extLst>
      <p:ext uri="{BB962C8B-B14F-4D97-AF65-F5344CB8AC3E}">
        <p14:creationId xmlns:p14="http://schemas.microsoft.com/office/powerpoint/2010/main" val="3397993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62144"/>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840029" y="2938778"/>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5690" y="2854733"/>
            <a:ext cx="4735379" cy="828940"/>
          </a:xfrm>
          <a:prstGeom prst="rect">
            <a:avLst/>
          </a:prstGeom>
        </p:spPr>
      </p:pic>
      <p:sp>
        <p:nvSpPr>
          <p:cNvPr id="5" name="TextBox 4">
            <a:extLst>
              <a:ext uri="{FF2B5EF4-FFF2-40B4-BE49-F238E27FC236}">
                <a16:creationId xmlns:a16="http://schemas.microsoft.com/office/drawing/2014/main" id="{8340AB80-93B4-9047-85C6-8EAB7E9C197E}"/>
              </a:ext>
            </a:extLst>
          </p:cNvPr>
          <p:cNvSpPr txBox="1"/>
          <p:nvPr/>
        </p:nvSpPr>
        <p:spPr>
          <a:xfrm>
            <a:off x="976544" y="221943"/>
            <a:ext cx="10253708" cy="1477328"/>
          </a:xfrm>
          <a:prstGeom prst="rect">
            <a:avLst/>
          </a:prstGeom>
          <a:noFill/>
        </p:spPr>
        <p:txBody>
          <a:bodyPr wrap="square" rtlCol="0">
            <a:spAutoFit/>
          </a:bodyPr>
          <a:lstStyle/>
          <a:p>
            <a:r>
              <a:rPr lang="ru-RU" b="1" i="0" dirty="0">
                <a:solidFill>
                  <a:srgbClr val="FFFF00"/>
                </a:solidFill>
                <a:effectLst/>
                <a:latin typeface="Roboto Condensed" panose="02000000000000000000" pitchFamily="2" charset="0"/>
              </a:rPr>
              <a:t>Это праздничная, нарядная мозаичная графическая роспись с мелким бисерным узором из цветочных розеток, образованных точками и лепестками. </a:t>
            </a:r>
          </a:p>
          <a:p>
            <a:endParaRPr lang="ru-RU" b="1" i="0" dirty="0">
              <a:solidFill>
                <a:srgbClr val="FFFF00"/>
              </a:solidFill>
              <a:effectLst/>
              <a:latin typeface="Roboto Condensed" panose="02000000000000000000" pitchFamily="2" charset="0"/>
            </a:endParaRPr>
          </a:p>
          <a:p>
            <a:r>
              <a:rPr lang="ru-RU" b="1" i="0" dirty="0">
                <a:solidFill>
                  <a:srgbClr val="FFFF00"/>
                </a:solidFill>
                <a:effectLst/>
                <a:latin typeface="Roboto Condensed" panose="02000000000000000000" pitchFamily="2" charset="0"/>
              </a:rPr>
              <a:t>В основе композиции – древо-цветок, побег, который завершается плодом с точками-семенами внутри. </a:t>
            </a:r>
            <a:endParaRPr lang="ru-RU" b="1" dirty="0">
              <a:solidFill>
                <a:srgbClr val="FFFF00"/>
              </a:solidFill>
            </a:endParaRPr>
          </a:p>
        </p:txBody>
      </p:sp>
      <p:pic>
        <p:nvPicPr>
          <p:cNvPr id="9" name="Рисунок 8">
            <a:extLst>
              <a:ext uri="{FF2B5EF4-FFF2-40B4-BE49-F238E27FC236}">
                <a16:creationId xmlns:a16="http://schemas.microsoft.com/office/drawing/2014/main" id="{F30DB2E9-D871-60BD-4851-50AB60531F68}"/>
              </a:ext>
            </a:extLst>
          </p:cNvPr>
          <p:cNvPicPr>
            <a:picLocks noChangeAspect="1"/>
          </p:cNvPicPr>
          <p:nvPr/>
        </p:nvPicPr>
        <p:blipFill rotWithShape="1">
          <a:blip r:embed="rId3">
            <a:extLst>
              <a:ext uri="{28A0092B-C50C-407E-A947-70E740481C1C}">
                <a14:useLocalDpi xmlns:a14="http://schemas.microsoft.com/office/drawing/2010/main" val="0"/>
              </a:ext>
            </a:extLst>
          </a:blip>
          <a:srcRect l="46815" t="28921" r="35194" b="10033"/>
          <a:stretch/>
        </p:blipFill>
        <p:spPr>
          <a:xfrm>
            <a:off x="6723604" y="2016551"/>
            <a:ext cx="1373096" cy="2739621"/>
          </a:xfrm>
          <a:prstGeom prst="rect">
            <a:avLst/>
          </a:prstGeom>
        </p:spPr>
      </p:pic>
      <p:pic>
        <p:nvPicPr>
          <p:cNvPr id="13" name="Рисунок 12">
            <a:extLst>
              <a:ext uri="{FF2B5EF4-FFF2-40B4-BE49-F238E27FC236}">
                <a16:creationId xmlns:a16="http://schemas.microsoft.com/office/drawing/2014/main" id="{B19EE5F1-1E2B-63D4-DF52-24D3CC6FDFC2}"/>
              </a:ext>
            </a:extLst>
          </p:cNvPr>
          <p:cNvPicPr>
            <a:picLocks noChangeAspect="1"/>
          </p:cNvPicPr>
          <p:nvPr/>
        </p:nvPicPr>
        <p:blipFill rotWithShape="1">
          <a:blip r:embed="rId4">
            <a:extLst>
              <a:ext uri="{28A0092B-C50C-407E-A947-70E740481C1C}">
                <a14:useLocalDpi xmlns:a14="http://schemas.microsoft.com/office/drawing/2010/main" val="0"/>
              </a:ext>
            </a:extLst>
          </a:blip>
          <a:srcRect l="56999" t="33779" r="36202" b="5898"/>
          <a:stretch/>
        </p:blipFill>
        <p:spPr>
          <a:xfrm>
            <a:off x="10000508" y="1499899"/>
            <a:ext cx="828941" cy="4136994"/>
          </a:xfrm>
          <a:prstGeom prst="rect">
            <a:avLst/>
          </a:prstGeom>
        </p:spPr>
      </p:pic>
      <p:pic>
        <p:nvPicPr>
          <p:cNvPr id="15" name="Рисунок 14">
            <a:extLst>
              <a:ext uri="{FF2B5EF4-FFF2-40B4-BE49-F238E27FC236}">
                <a16:creationId xmlns:a16="http://schemas.microsoft.com/office/drawing/2014/main" id="{0D7913AF-AC49-E0D5-1793-9AE73A57C2B9}"/>
              </a:ext>
            </a:extLst>
          </p:cNvPr>
          <p:cNvPicPr>
            <a:picLocks noChangeAspect="1"/>
          </p:cNvPicPr>
          <p:nvPr/>
        </p:nvPicPr>
        <p:blipFill rotWithShape="1">
          <a:blip r:embed="rId5">
            <a:extLst>
              <a:ext uri="{28A0092B-C50C-407E-A947-70E740481C1C}">
                <a14:useLocalDpi xmlns:a14="http://schemas.microsoft.com/office/drawing/2010/main" val="0"/>
              </a:ext>
            </a:extLst>
          </a:blip>
          <a:srcRect l="39804" t="31845" r="45534" b="22200"/>
          <a:stretch/>
        </p:blipFill>
        <p:spPr>
          <a:xfrm>
            <a:off x="8208084" y="2006294"/>
            <a:ext cx="1427545" cy="2663360"/>
          </a:xfrm>
          <a:prstGeom prst="rect">
            <a:avLst/>
          </a:prstGeom>
        </p:spPr>
      </p:pic>
      <p:pic>
        <p:nvPicPr>
          <p:cNvPr id="17" name="Рисунок 16">
            <a:extLst>
              <a:ext uri="{FF2B5EF4-FFF2-40B4-BE49-F238E27FC236}">
                <a16:creationId xmlns:a16="http://schemas.microsoft.com/office/drawing/2014/main" id="{B7DFB7B6-B0BE-6EF1-29FE-ADF789DF5553}"/>
              </a:ext>
            </a:extLst>
          </p:cNvPr>
          <p:cNvPicPr>
            <a:picLocks noChangeAspect="1"/>
          </p:cNvPicPr>
          <p:nvPr/>
        </p:nvPicPr>
        <p:blipFill rotWithShape="1">
          <a:blip r:embed="rId6">
            <a:extLst>
              <a:ext uri="{28A0092B-C50C-407E-A947-70E740481C1C}">
                <a14:useLocalDpi xmlns:a14="http://schemas.microsoft.com/office/drawing/2010/main" val="0"/>
              </a:ext>
            </a:extLst>
          </a:blip>
          <a:srcRect l="39803" t="28920" r="44806" b="27166"/>
          <a:stretch/>
        </p:blipFill>
        <p:spPr>
          <a:xfrm>
            <a:off x="5009513" y="2009931"/>
            <a:ext cx="1552642" cy="2739621"/>
          </a:xfrm>
          <a:prstGeom prst="rect">
            <a:avLst/>
          </a:prstGeom>
        </p:spPr>
      </p:pic>
      <p:pic>
        <p:nvPicPr>
          <p:cNvPr id="19" name="Рисунок 18">
            <a:extLst>
              <a:ext uri="{FF2B5EF4-FFF2-40B4-BE49-F238E27FC236}">
                <a16:creationId xmlns:a16="http://schemas.microsoft.com/office/drawing/2014/main" id="{E4005ED8-7902-F242-2274-83A997DB3CF0}"/>
              </a:ext>
            </a:extLst>
          </p:cNvPr>
          <p:cNvPicPr>
            <a:picLocks noChangeAspect="1"/>
          </p:cNvPicPr>
          <p:nvPr/>
        </p:nvPicPr>
        <p:blipFill rotWithShape="1">
          <a:blip r:embed="rId7">
            <a:extLst>
              <a:ext uri="{28A0092B-C50C-407E-A947-70E740481C1C}">
                <a14:useLocalDpi xmlns:a14="http://schemas.microsoft.com/office/drawing/2010/main" val="0"/>
              </a:ext>
            </a:extLst>
          </a:blip>
          <a:srcRect l="27818" t="27831" r="33154" b="6666"/>
          <a:stretch/>
        </p:blipFill>
        <p:spPr>
          <a:xfrm>
            <a:off x="1251197" y="1797696"/>
            <a:ext cx="3456043" cy="3262608"/>
          </a:xfrm>
          <a:prstGeom prst="rect">
            <a:avLst/>
          </a:prstGeom>
        </p:spPr>
      </p:pic>
      <p:pic>
        <p:nvPicPr>
          <p:cNvPr id="20" name="Рисунок 19">
            <a:extLst>
              <a:ext uri="{FF2B5EF4-FFF2-40B4-BE49-F238E27FC236}">
                <a16:creationId xmlns:a16="http://schemas.microsoft.com/office/drawing/2014/main" id="{B4826BA5-8AFC-F792-29BA-6B996192A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5691" y="2854733"/>
            <a:ext cx="4735379" cy="828940"/>
          </a:xfrm>
          <a:prstGeom prst="rect">
            <a:avLst/>
          </a:prstGeom>
        </p:spPr>
      </p:pic>
      <p:pic>
        <p:nvPicPr>
          <p:cNvPr id="21" name="Рисунок 20">
            <a:extLst>
              <a:ext uri="{FF2B5EF4-FFF2-40B4-BE49-F238E27FC236}">
                <a16:creationId xmlns:a16="http://schemas.microsoft.com/office/drawing/2014/main" id="{0DE913C0-8A21-9545-C632-7A231B06C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234" y="5425925"/>
            <a:ext cx="4735379" cy="828940"/>
          </a:xfrm>
          <a:prstGeom prst="rect">
            <a:avLst/>
          </a:prstGeom>
        </p:spPr>
      </p:pic>
    </p:spTree>
    <p:extLst>
      <p:ext uri="{BB962C8B-B14F-4D97-AF65-F5344CB8AC3E}">
        <p14:creationId xmlns:p14="http://schemas.microsoft.com/office/powerpoint/2010/main" val="520191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447523"/>
            <a:ext cx="12695751"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34246" y="2981414"/>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362203" y="3014527"/>
            <a:ext cx="4735379" cy="828940"/>
          </a:xfrm>
          <a:prstGeom prst="rect">
            <a:avLst/>
          </a:prstGeom>
        </p:spPr>
      </p:pic>
      <p:sp>
        <p:nvSpPr>
          <p:cNvPr id="7" name="TextBox 6">
            <a:extLst>
              <a:ext uri="{FF2B5EF4-FFF2-40B4-BE49-F238E27FC236}">
                <a16:creationId xmlns:a16="http://schemas.microsoft.com/office/drawing/2014/main" id="{831B9FAB-AB10-5E9A-456A-FD661B864A63}"/>
              </a:ext>
            </a:extLst>
          </p:cNvPr>
          <p:cNvSpPr txBox="1"/>
          <p:nvPr/>
        </p:nvSpPr>
        <p:spPr>
          <a:xfrm>
            <a:off x="1097871" y="346229"/>
            <a:ext cx="9996257" cy="2031325"/>
          </a:xfrm>
          <a:prstGeom prst="rect">
            <a:avLst/>
          </a:prstGeom>
          <a:noFill/>
        </p:spPr>
        <p:txBody>
          <a:bodyPr wrap="square">
            <a:spAutoFit/>
          </a:bodyPr>
          <a:lstStyle/>
          <a:p>
            <a:pPr algn="just"/>
            <a:r>
              <a:rPr lang="ru-RU" b="1" i="0" dirty="0">
                <a:solidFill>
                  <a:srgbClr val="FFFF00"/>
                </a:solidFill>
                <a:effectLst/>
                <a:latin typeface="Manrope"/>
              </a:rPr>
              <a:t>Многоцветная роспись на густом вишневом, красно-коричневом или охристом фоне с мелким бисерным узором из цветочных розеток, образованных точками и лепестками. </a:t>
            </a:r>
          </a:p>
          <a:p>
            <a:pPr algn="just"/>
            <a:r>
              <a:rPr lang="ru-RU" b="1" i="0" dirty="0">
                <a:solidFill>
                  <a:srgbClr val="FFFF00"/>
                </a:solidFill>
                <a:effectLst/>
                <a:latin typeface="Manrope"/>
              </a:rPr>
              <a:t>В основе композиции – древо-цветок, побег, который завершается плодом с точками-семенами внутри. В основе композиций лежит символика мироздания и мироустройства в образе Мирового древа. Растительный побег содержит в себе три времени: прошлое (посеянные в землю семена и проросшие всходы), настоящее (цветок и стебель) и будущее - плод как залог продолжения жизненного цикла.</a:t>
            </a:r>
            <a:endParaRPr lang="ru-RU" b="1" dirty="0">
              <a:solidFill>
                <a:srgbClr val="FFFF00"/>
              </a:solidFill>
            </a:endParaRPr>
          </a:p>
        </p:txBody>
      </p:sp>
      <p:pic>
        <p:nvPicPr>
          <p:cNvPr id="10" name="Рисунок 9">
            <a:extLst>
              <a:ext uri="{FF2B5EF4-FFF2-40B4-BE49-F238E27FC236}">
                <a16:creationId xmlns:a16="http://schemas.microsoft.com/office/drawing/2014/main" id="{B2C9534B-651A-BCB8-4018-E8E85A060746}"/>
              </a:ext>
            </a:extLst>
          </p:cNvPr>
          <p:cNvPicPr>
            <a:picLocks noChangeAspect="1"/>
          </p:cNvPicPr>
          <p:nvPr/>
        </p:nvPicPr>
        <p:blipFill rotWithShape="1">
          <a:blip r:embed="rId3">
            <a:extLst>
              <a:ext uri="{28A0092B-C50C-407E-A947-70E740481C1C}">
                <a14:useLocalDpi xmlns:a14="http://schemas.microsoft.com/office/drawing/2010/main" val="0"/>
              </a:ext>
            </a:extLst>
          </a:blip>
          <a:srcRect l="54336" t="40788" r="26311" b="31510"/>
          <a:stretch/>
        </p:blipFill>
        <p:spPr>
          <a:xfrm>
            <a:off x="4744137" y="2943850"/>
            <a:ext cx="2447684" cy="1970789"/>
          </a:xfrm>
          <a:prstGeom prst="rect">
            <a:avLst/>
          </a:prstGeom>
        </p:spPr>
      </p:pic>
      <p:pic>
        <p:nvPicPr>
          <p:cNvPr id="14" name="Рисунок 13">
            <a:extLst>
              <a:ext uri="{FF2B5EF4-FFF2-40B4-BE49-F238E27FC236}">
                <a16:creationId xmlns:a16="http://schemas.microsoft.com/office/drawing/2014/main" id="{59BA3DE7-0C4B-E497-B6A8-59F5A604A673}"/>
              </a:ext>
            </a:extLst>
          </p:cNvPr>
          <p:cNvPicPr>
            <a:picLocks noChangeAspect="1"/>
          </p:cNvPicPr>
          <p:nvPr/>
        </p:nvPicPr>
        <p:blipFill rotWithShape="1">
          <a:blip r:embed="rId4">
            <a:extLst>
              <a:ext uri="{28A0092B-C50C-407E-A947-70E740481C1C}">
                <a14:useLocalDpi xmlns:a14="http://schemas.microsoft.com/office/drawing/2010/main" val="0"/>
              </a:ext>
            </a:extLst>
          </a:blip>
          <a:srcRect l="45413" t="38970" r="32450" b="33672"/>
          <a:stretch/>
        </p:blipFill>
        <p:spPr>
          <a:xfrm>
            <a:off x="7476746" y="2607272"/>
            <a:ext cx="3412548" cy="2538738"/>
          </a:xfrm>
          <a:prstGeom prst="rect">
            <a:avLst/>
          </a:prstGeom>
        </p:spPr>
      </p:pic>
      <p:pic>
        <p:nvPicPr>
          <p:cNvPr id="15" name="Рисунок 14">
            <a:extLst>
              <a:ext uri="{FF2B5EF4-FFF2-40B4-BE49-F238E27FC236}">
                <a16:creationId xmlns:a16="http://schemas.microsoft.com/office/drawing/2014/main" id="{713B3A18-9BA0-B202-05A2-115720CCD13F}"/>
              </a:ext>
            </a:extLst>
          </p:cNvPr>
          <p:cNvPicPr>
            <a:picLocks noChangeAspect="1"/>
          </p:cNvPicPr>
          <p:nvPr/>
        </p:nvPicPr>
        <p:blipFill rotWithShape="1">
          <a:blip r:embed="rId4">
            <a:extLst>
              <a:ext uri="{28A0092B-C50C-407E-A947-70E740481C1C}">
                <a14:useLocalDpi xmlns:a14="http://schemas.microsoft.com/office/drawing/2010/main" val="0"/>
              </a:ext>
            </a:extLst>
          </a:blip>
          <a:srcRect l="50528" t="34669" r="28714" b="33074"/>
          <a:stretch/>
        </p:blipFill>
        <p:spPr>
          <a:xfrm>
            <a:off x="1445572" y="2600690"/>
            <a:ext cx="2923189" cy="2657110"/>
          </a:xfrm>
          <a:prstGeom prst="rect">
            <a:avLst/>
          </a:prstGeom>
        </p:spPr>
      </p:pic>
      <p:pic>
        <p:nvPicPr>
          <p:cNvPr id="16" name="Рисунок 15">
            <a:extLst>
              <a:ext uri="{FF2B5EF4-FFF2-40B4-BE49-F238E27FC236}">
                <a16:creationId xmlns:a16="http://schemas.microsoft.com/office/drawing/2014/main" id="{2BD9C7A7-4718-FC64-B2C6-F3E11ED20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1017" y="5480935"/>
            <a:ext cx="5113715" cy="895169"/>
          </a:xfrm>
          <a:prstGeom prst="rect">
            <a:avLst/>
          </a:prstGeom>
        </p:spPr>
      </p:pic>
    </p:spTree>
    <p:extLst>
      <p:ext uri="{BB962C8B-B14F-4D97-AF65-F5344CB8AC3E}">
        <p14:creationId xmlns:p14="http://schemas.microsoft.com/office/powerpoint/2010/main" val="3017354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698"/>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06615" y="2772866"/>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76713" y="2728607"/>
            <a:ext cx="4735379" cy="828940"/>
          </a:xfrm>
          <a:prstGeom prst="rect">
            <a:avLst/>
          </a:prstGeom>
        </p:spPr>
      </p:pic>
      <p:sp>
        <p:nvSpPr>
          <p:cNvPr id="5" name="TextBox 4">
            <a:extLst>
              <a:ext uri="{FF2B5EF4-FFF2-40B4-BE49-F238E27FC236}">
                <a16:creationId xmlns:a16="http://schemas.microsoft.com/office/drawing/2014/main" id="{7539B29C-69B7-2187-AD5D-3A68BEEA4722}"/>
              </a:ext>
            </a:extLst>
          </p:cNvPr>
          <p:cNvSpPr txBox="1"/>
          <p:nvPr/>
        </p:nvSpPr>
        <p:spPr>
          <a:xfrm>
            <a:off x="1381952" y="221943"/>
            <a:ext cx="9633935" cy="1200329"/>
          </a:xfrm>
          <a:prstGeom prst="rect">
            <a:avLst/>
          </a:prstGeom>
          <a:noFill/>
        </p:spPr>
        <p:txBody>
          <a:bodyPr wrap="square" rtlCol="0">
            <a:spAutoFit/>
          </a:bodyPr>
          <a:lstStyle/>
          <a:p>
            <a:r>
              <a:rPr lang="ru-RU" sz="1800" b="1" dirty="0">
                <a:solidFill>
                  <a:srgbClr val="FFFF00"/>
                </a:solidFill>
                <a:effectLst/>
                <a:latin typeface="Times New Roman" panose="02020603050405020304" pitchFamily="18" charset="0"/>
                <a:ea typeface="Calibri" panose="020F0502020204030204" pitchFamily="34" charset="0"/>
              </a:rPr>
              <a:t>Древа-цветы «вырастают» из круглых оснований-розеток, составленных из разноцветных кругов, капель и точек. Ножка обычно украшалась росписью с обеих сторон, даже на торцах помещали рисунок из двух больших точек или овалов, между которыми пять маленьких, собранных в розетку. </a:t>
            </a:r>
            <a:endParaRPr lang="ru-RU" b="1" dirty="0">
              <a:solidFill>
                <a:srgbClr val="FFFF00"/>
              </a:solidFill>
            </a:endParaRPr>
          </a:p>
        </p:txBody>
      </p:sp>
      <p:pic>
        <p:nvPicPr>
          <p:cNvPr id="13" name="Рисунок 12">
            <a:extLst>
              <a:ext uri="{FF2B5EF4-FFF2-40B4-BE49-F238E27FC236}">
                <a16:creationId xmlns:a16="http://schemas.microsoft.com/office/drawing/2014/main" id="{B9DD8365-6F68-CAE8-95FB-367B01F6A001}"/>
              </a:ext>
            </a:extLst>
          </p:cNvPr>
          <p:cNvPicPr>
            <a:picLocks noChangeAspect="1"/>
          </p:cNvPicPr>
          <p:nvPr/>
        </p:nvPicPr>
        <p:blipFill rotWithShape="1">
          <a:blip r:embed="rId3">
            <a:extLst>
              <a:ext uri="{28A0092B-C50C-407E-A947-70E740481C1C}">
                <a14:useLocalDpi xmlns:a14="http://schemas.microsoft.com/office/drawing/2010/main" val="0"/>
              </a:ext>
            </a:extLst>
          </a:blip>
          <a:srcRect l="32329" t="42359" r="26187" b="47710"/>
          <a:stretch/>
        </p:blipFill>
        <p:spPr>
          <a:xfrm>
            <a:off x="2050742" y="5004978"/>
            <a:ext cx="7794594" cy="1032997"/>
          </a:xfrm>
          <a:prstGeom prst="rect">
            <a:avLst/>
          </a:prstGeom>
        </p:spPr>
      </p:pic>
      <p:pic>
        <p:nvPicPr>
          <p:cNvPr id="16" name="Рисунок 15">
            <a:extLst>
              <a:ext uri="{FF2B5EF4-FFF2-40B4-BE49-F238E27FC236}">
                <a16:creationId xmlns:a16="http://schemas.microsoft.com/office/drawing/2014/main" id="{5F026D1D-CB8C-53E9-78D6-617218B05F68}"/>
              </a:ext>
            </a:extLst>
          </p:cNvPr>
          <p:cNvPicPr>
            <a:picLocks noChangeAspect="1"/>
          </p:cNvPicPr>
          <p:nvPr/>
        </p:nvPicPr>
        <p:blipFill rotWithShape="1">
          <a:blip r:embed="rId4">
            <a:extLst>
              <a:ext uri="{28A0092B-C50C-407E-A947-70E740481C1C}">
                <a14:useLocalDpi xmlns:a14="http://schemas.microsoft.com/office/drawing/2010/main" val="0"/>
              </a:ext>
            </a:extLst>
          </a:blip>
          <a:srcRect l="22982" t="68549" r="54366" b="773"/>
          <a:stretch/>
        </p:blipFill>
        <p:spPr bwMode="auto">
          <a:xfrm>
            <a:off x="5717189" y="3801295"/>
            <a:ext cx="963459" cy="1074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pic>
        <p:nvPicPr>
          <p:cNvPr id="18" name="Рисунок 17">
            <a:extLst>
              <a:ext uri="{FF2B5EF4-FFF2-40B4-BE49-F238E27FC236}">
                <a16:creationId xmlns:a16="http://schemas.microsoft.com/office/drawing/2014/main" id="{BA05C187-07C3-A997-2389-7178F6CABCC5}"/>
              </a:ext>
            </a:extLst>
          </p:cNvPr>
          <p:cNvPicPr>
            <a:picLocks noChangeAspect="1"/>
          </p:cNvPicPr>
          <p:nvPr/>
        </p:nvPicPr>
        <p:blipFill rotWithShape="1">
          <a:blip r:embed="rId5">
            <a:extLst>
              <a:ext uri="{28A0092B-C50C-407E-A947-70E740481C1C}">
                <a14:useLocalDpi xmlns:a14="http://schemas.microsoft.com/office/drawing/2010/main" val="0"/>
              </a:ext>
            </a:extLst>
          </a:blip>
          <a:srcRect l="58950" t="45200" r="35558" b="43210"/>
          <a:stretch/>
        </p:blipFill>
        <p:spPr>
          <a:xfrm>
            <a:off x="3236807" y="2178053"/>
            <a:ext cx="1072571" cy="11442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Рисунок 18">
            <a:extLst>
              <a:ext uri="{FF2B5EF4-FFF2-40B4-BE49-F238E27FC236}">
                <a16:creationId xmlns:a16="http://schemas.microsoft.com/office/drawing/2014/main" id="{F4D71B27-64B3-1B93-08C5-59C3344BE468}"/>
              </a:ext>
            </a:extLst>
          </p:cNvPr>
          <p:cNvPicPr>
            <a:picLocks noChangeAspect="1"/>
          </p:cNvPicPr>
          <p:nvPr/>
        </p:nvPicPr>
        <p:blipFill rotWithShape="1">
          <a:blip r:embed="rId5">
            <a:extLst>
              <a:ext uri="{28A0092B-C50C-407E-A947-70E740481C1C}">
                <a14:useLocalDpi xmlns:a14="http://schemas.microsoft.com/office/drawing/2010/main" val="0"/>
              </a:ext>
            </a:extLst>
          </a:blip>
          <a:srcRect l="65558" t="45200" r="28845" b="45357"/>
          <a:stretch/>
        </p:blipFill>
        <p:spPr>
          <a:xfrm>
            <a:off x="7921957" y="2300951"/>
            <a:ext cx="985236" cy="1074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4" name="Picture 2">
            <a:extLst>
              <a:ext uri="{FF2B5EF4-FFF2-40B4-BE49-F238E27FC236}">
                <a16:creationId xmlns:a16="http://schemas.microsoft.com/office/drawing/2014/main" id="{1B987930-2B6A-602E-D41C-0BB5B0E786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95" t="53494" r="42717" b="5014"/>
          <a:stretch/>
        </p:blipFill>
        <p:spPr bwMode="auto">
          <a:xfrm>
            <a:off x="4657266" y="1413695"/>
            <a:ext cx="2995084" cy="22587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938B72B-B0A1-1039-1675-F315A83962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974" t="23042" r="4776" b="17152"/>
          <a:stretch/>
        </p:blipFill>
        <p:spPr bwMode="auto">
          <a:xfrm>
            <a:off x="9112345" y="1575035"/>
            <a:ext cx="1086645" cy="2778930"/>
          </a:xfrm>
          <a:prstGeom prst="rect">
            <a:avLst/>
          </a:prstGeom>
          <a:noFill/>
          <a:extLst>
            <a:ext uri="{909E8E84-426E-40DD-AFC4-6F175D3DCCD1}">
              <a14:hiddenFill xmlns:a14="http://schemas.microsoft.com/office/drawing/2010/main">
                <a:solidFill>
                  <a:srgbClr val="FFFFFF"/>
                </a:solidFill>
              </a14:hiddenFill>
            </a:ext>
          </a:extLst>
        </p:spPr>
      </p:pic>
      <p:pic>
        <p:nvPicPr>
          <p:cNvPr id="24" name="Рисунок 23">
            <a:extLst>
              <a:ext uri="{FF2B5EF4-FFF2-40B4-BE49-F238E27FC236}">
                <a16:creationId xmlns:a16="http://schemas.microsoft.com/office/drawing/2014/main" id="{0CE28042-10CA-0408-CAC9-35D018A1CEFD}"/>
              </a:ext>
            </a:extLst>
          </p:cNvPr>
          <p:cNvPicPr>
            <a:picLocks noChangeAspect="1"/>
          </p:cNvPicPr>
          <p:nvPr/>
        </p:nvPicPr>
        <p:blipFill rotWithShape="1">
          <a:blip r:embed="rId6">
            <a:extLst>
              <a:ext uri="{28A0092B-C50C-407E-A947-70E740481C1C}">
                <a14:useLocalDpi xmlns:a14="http://schemas.microsoft.com/office/drawing/2010/main" val="0"/>
              </a:ext>
            </a:extLst>
          </a:blip>
          <a:srcRect l="48932" t="42296" r="45981" b="36117"/>
          <a:stretch/>
        </p:blipFill>
        <p:spPr>
          <a:xfrm>
            <a:off x="1763555" y="1565045"/>
            <a:ext cx="1125364" cy="2686376"/>
          </a:xfrm>
          <a:prstGeom prst="rect">
            <a:avLst/>
          </a:prstGeom>
        </p:spPr>
      </p:pic>
      <p:pic>
        <p:nvPicPr>
          <p:cNvPr id="25" name="Рисунок 24">
            <a:extLst>
              <a:ext uri="{FF2B5EF4-FFF2-40B4-BE49-F238E27FC236}">
                <a16:creationId xmlns:a16="http://schemas.microsoft.com/office/drawing/2014/main" id="{53F7712E-DC7F-C0C7-CAE5-C118B800710C}"/>
              </a:ext>
            </a:extLst>
          </p:cNvPr>
          <p:cNvPicPr>
            <a:picLocks noChangeAspect="1"/>
          </p:cNvPicPr>
          <p:nvPr/>
        </p:nvPicPr>
        <p:blipFill>
          <a:blip r:embed="rId7"/>
          <a:stretch>
            <a:fillRect/>
          </a:stretch>
        </p:blipFill>
        <p:spPr>
          <a:xfrm>
            <a:off x="3875405" y="6167232"/>
            <a:ext cx="4494751" cy="787740"/>
          </a:xfrm>
          <a:prstGeom prst="rect">
            <a:avLst/>
          </a:prstGeom>
        </p:spPr>
      </p:pic>
    </p:spTree>
    <p:extLst>
      <p:ext uri="{BB962C8B-B14F-4D97-AF65-F5344CB8AC3E}">
        <p14:creationId xmlns:p14="http://schemas.microsoft.com/office/powerpoint/2010/main" val="70096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02502" y="2996170"/>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33333" y="2840117"/>
            <a:ext cx="4735379" cy="828940"/>
          </a:xfrm>
          <a:prstGeom prst="rect">
            <a:avLst/>
          </a:prstGeom>
        </p:spPr>
      </p:pic>
      <p:pic>
        <p:nvPicPr>
          <p:cNvPr id="4098" name="Picture 2">
            <a:extLst>
              <a:ext uri="{FF2B5EF4-FFF2-40B4-BE49-F238E27FC236}">
                <a16:creationId xmlns:a16="http://schemas.microsoft.com/office/drawing/2014/main" id="{019F923A-6497-584E-814F-8431BDBFC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42" t="5811" r="39203" b="61450"/>
          <a:stretch/>
        </p:blipFill>
        <p:spPr bwMode="auto">
          <a:xfrm>
            <a:off x="2327297" y="1777509"/>
            <a:ext cx="3585054" cy="25256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3A7B47-1387-AC03-B96D-0A955F242B16}"/>
              </a:ext>
            </a:extLst>
          </p:cNvPr>
          <p:cNvSpPr txBox="1"/>
          <p:nvPr/>
        </p:nvSpPr>
        <p:spPr>
          <a:xfrm>
            <a:off x="1524000" y="239697"/>
            <a:ext cx="9562552" cy="1200329"/>
          </a:xfrm>
          <a:prstGeom prst="rect">
            <a:avLst/>
          </a:prstGeom>
          <a:noFill/>
        </p:spPr>
        <p:txBody>
          <a:bodyPr wrap="square" rtlCol="0">
            <a:spAutoFit/>
          </a:bodyPr>
          <a:lstStyle/>
          <a:p>
            <a:r>
              <a:rPr lang="ru-RU" b="1" dirty="0">
                <a:solidFill>
                  <a:srgbClr val="FFFF00"/>
                </a:solidFill>
              </a:rPr>
              <a:t>Можно предположить, что в данной росписи кружочки - это семена, причём семена эти принадлежат разнообразным растениям, так как отличаются друг от друга цветом и формой. Маленькие точки, окаймляющие семена, могут являться источниками, орошающими посев. Причём они могут быть как сверху (дождь, снег...), так и снизу (подземные воды, ключи). </a:t>
            </a:r>
          </a:p>
        </p:txBody>
      </p:sp>
      <p:pic>
        <p:nvPicPr>
          <p:cNvPr id="10" name="Рисунок 9">
            <a:extLst>
              <a:ext uri="{FF2B5EF4-FFF2-40B4-BE49-F238E27FC236}">
                <a16:creationId xmlns:a16="http://schemas.microsoft.com/office/drawing/2014/main" id="{3C2D4C6F-7518-1B75-8CF6-6F36E276B0D3}"/>
              </a:ext>
            </a:extLst>
          </p:cNvPr>
          <p:cNvPicPr>
            <a:picLocks noChangeAspect="1"/>
          </p:cNvPicPr>
          <p:nvPr/>
        </p:nvPicPr>
        <p:blipFill rotWithShape="1">
          <a:blip r:embed="rId4">
            <a:extLst>
              <a:ext uri="{28A0092B-C50C-407E-A947-70E740481C1C}">
                <a14:useLocalDpi xmlns:a14="http://schemas.microsoft.com/office/drawing/2010/main" val="0"/>
              </a:ext>
            </a:extLst>
          </a:blip>
          <a:srcRect l="21118" t="29481" r="46917" b="33729"/>
          <a:stretch/>
        </p:blipFill>
        <p:spPr>
          <a:xfrm>
            <a:off x="6436500" y="1777509"/>
            <a:ext cx="3936860" cy="2548686"/>
          </a:xfrm>
          <a:prstGeom prst="rect">
            <a:avLst/>
          </a:prstGeom>
        </p:spPr>
      </p:pic>
      <p:pic>
        <p:nvPicPr>
          <p:cNvPr id="14" name="Рисунок 13">
            <a:extLst>
              <a:ext uri="{FF2B5EF4-FFF2-40B4-BE49-F238E27FC236}">
                <a16:creationId xmlns:a16="http://schemas.microsoft.com/office/drawing/2014/main" id="{74254D89-24E8-BB78-1D11-C68357738A5B}"/>
              </a:ext>
            </a:extLst>
          </p:cNvPr>
          <p:cNvPicPr>
            <a:picLocks noChangeAspect="1"/>
          </p:cNvPicPr>
          <p:nvPr/>
        </p:nvPicPr>
        <p:blipFill rotWithShape="1">
          <a:blip r:embed="rId5">
            <a:extLst>
              <a:ext uri="{28A0092B-C50C-407E-A947-70E740481C1C}">
                <a14:useLocalDpi xmlns:a14="http://schemas.microsoft.com/office/drawing/2010/main" val="0"/>
              </a:ext>
            </a:extLst>
          </a:blip>
          <a:srcRect l="24102" t="50971" r="26019" b="38421"/>
          <a:stretch/>
        </p:blipFill>
        <p:spPr>
          <a:xfrm>
            <a:off x="1524000" y="4544873"/>
            <a:ext cx="9412842" cy="1200329"/>
          </a:xfrm>
          <a:prstGeom prst="rect">
            <a:avLst/>
          </a:prstGeom>
        </p:spPr>
      </p:pic>
      <p:pic>
        <p:nvPicPr>
          <p:cNvPr id="15" name="Рисунок 14">
            <a:extLst>
              <a:ext uri="{FF2B5EF4-FFF2-40B4-BE49-F238E27FC236}">
                <a16:creationId xmlns:a16="http://schemas.microsoft.com/office/drawing/2014/main" id="{26723622-8FD4-5C5D-1BD0-B852E5BC8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642" y="5808821"/>
            <a:ext cx="5113715" cy="895169"/>
          </a:xfrm>
          <a:prstGeom prst="rect">
            <a:avLst/>
          </a:prstGeom>
        </p:spPr>
      </p:pic>
    </p:spTree>
    <p:extLst>
      <p:ext uri="{BB962C8B-B14F-4D97-AF65-F5344CB8AC3E}">
        <p14:creationId xmlns:p14="http://schemas.microsoft.com/office/powerpoint/2010/main" val="2377833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0163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44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rPr>
              <a:t>   </a:t>
            </a: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25931" y="3138500"/>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961604" y="3014529"/>
            <a:ext cx="4735379" cy="828940"/>
          </a:xfrm>
          <a:prstGeom prst="rect">
            <a:avLst/>
          </a:prstGeom>
        </p:spPr>
      </p:pic>
      <p:sp>
        <p:nvSpPr>
          <p:cNvPr id="5" name="TextBox 4">
            <a:extLst>
              <a:ext uri="{FF2B5EF4-FFF2-40B4-BE49-F238E27FC236}">
                <a16:creationId xmlns:a16="http://schemas.microsoft.com/office/drawing/2014/main" id="{1A9FF140-D7EF-61F8-D309-D8A17CB81528}"/>
              </a:ext>
            </a:extLst>
          </p:cNvPr>
          <p:cNvSpPr txBox="1"/>
          <p:nvPr/>
        </p:nvSpPr>
        <p:spPr>
          <a:xfrm>
            <a:off x="2521259" y="214747"/>
            <a:ext cx="6569476" cy="461665"/>
          </a:xfrm>
          <a:prstGeom prst="rect">
            <a:avLst/>
          </a:prstGeom>
          <a:noFill/>
        </p:spPr>
        <p:txBody>
          <a:bodyPr wrap="square" rtlCol="0">
            <a:spAutoFit/>
          </a:bodyPr>
          <a:lstStyle/>
          <a:p>
            <a:r>
              <a:rPr lang="ru-RU" sz="2000" b="1" dirty="0">
                <a:solidFill>
                  <a:srgbClr val="FFFF00"/>
                </a:solidFill>
              </a:rPr>
              <a:t>       </a:t>
            </a:r>
            <a:r>
              <a:rPr lang="ru-RU" sz="2400" b="1" u="sng" dirty="0">
                <a:solidFill>
                  <a:srgbClr val="FFFF00"/>
                </a:solidFill>
              </a:rPr>
              <a:t>Основные элементы </a:t>
            </a:r>
            <a:r>
              <a:rPr lang="ru-RU" sz="2400" b="1" u="sng" dirty="0" err="1">
                <a:solidFill>
                  <a:srgbClr val="FFFF00"/>
                </a:solidFill>
              </a:rPr>
              <a:t>Гаютинской</a:t>
            </a:r>
            <a:r>
              <a:rPr lang="ru-RU" sz="2400" b="1" u="sng" dirty="0">
                <a:solidFill>
                  <a:srgbClr val="FFFF00"/>
                </a:solidFill>
              </a:rPr>
              <a:t> росписи                         </a:t>
            </a:r>
          </a:p>
        </p:txBody>
      </p:sp>
      <p:pic>
        <p:nvPicPr>
          <p:cNvPr id="9" name="Рисунок 8">
            <a:extLst>
              <a:ext uri="{FF2B5EF4-FFF2-40B4-BE49-F238E27FC236}">
                <a16:creationId xmlns:a16="http://schemas.microsoft.com/office/drawing/2014/main" id="{EFECAB08-4A62-66D0-5935-042027501534}"/>
              </a:ext>
            </a:extLst>
          </p:cNvPr>
          <p:cNvPicPr>
            <a:picLocks noChangeAspect="1"/>
          </p:cNvPicPr>
          <p:nvPr/>
        </p:nvPicPr>
        <p:blipFill rotWithShape="1">
          <a:blip r:embed="rId3">
            <a:extLst>
              <a:ext uri="{28A0092B-C50C-407E-A947-70E740481C1C}">
                <a14:useLocalDpi xmlns:a14="http://schemas.microsoft.com/office/drawing/2010/main" val="0"/>
              </a:ext>
            </a:extLst>
          </a:blip>
          <a:srcRect l="24781" t="45718" r="32404" b="15242"/>
          <a:stretch/>
        </p:blipFill>
        <p:spPr>
          <a:xfrm>
            <a:off x="3700955" y="3375734"/>
            <a:ext cx="5214936" cy="2674731"/>
          </a:xfrm>
          <a:prstGeom prst="rect">
            <a:avLst/>
          </a:prstGeom>
        </p:spPr>
      </p:pic>
      <p:sp>
        <p:nvSpPr>
          <p:cNvPr id="10" name="TextBox 9">
            <a:extLst>
              <a:ext uri="{FF2B5EF4-FFF2-40B4-BE49-F238E27FC236}">
                <a16:creationId xmlns:a16="http://schemas.microsoft.com/office/drawing/2014/main" id="{09397DD8-EB37-1EB2-1C80-D8AB5056914B}"/>
              </a:ext>
            </a:extLst>
          </p:cNvPr>
          <p:cNvSpPr txBox="1"/>
          <p:nvPr/>
        </p:nvSpPr>
        <p:spPr>
          <a:xfrm>
            <a:off x="1077022" y="858354"/>
            <a:ext cx="9939291" cy="2400657"/>
          </a:xfrm>
          <a:prstGeom prst="rect">
            <a:avLst/>
          </a:prstGeom>
          <a:noFill/>
        </p:spPr>
        <p:txBody>
          <a:bodyPr wrap="square" rtlCol="0">
            <a:spAutoFit/>
          </a:bodyPr>
          <a:lstStyle/>
          <a:p>
            <a:r>
              <a:rPr lang="ru-RU" sz="2400" b="1" u="sng" dirty="0">
                <a:solidFill>
                  <a:srgbClr val="FFFF00"/>
                </a:solidFill>
              </a:rPr>
              <a:t>ЭЛЕМЕНТ «КАПЕЛЬКА»</a:t>
            </a:r>
          </a:p>
          <a:p>
            <a:r>
              <a:rPr lang="ru-RU" b="1" dirty="0">
                <a:solidFill>
                  <a:srgbClr val="FFFF00"/>
                </a:solidFill>
              </a:rPr>
              <a:t>Для работы понадобится беличья кисть №2. Окунаем кисть в готовую краску красного цвета и ставим её перпендикулярно листу. Движением на себя дадим ей возможность лечь на поверхность и немножко пройтись по ней, придавливая в конце так, чтобы кисть легла почти до самого основания. Получилась капелька острая в начале и округлая в конце. Оттого, как Вы нажмёте на кисть, и от количества набранной краски будет зависеть размер капельки. Движением «от себя», или «влево», или «вправо» делаем соответствующие капельки одинакового размера.</a:t>
            </a:r>
          </a:p>
        </p:txBody>
      </p:sp>
      <p:pic>
        <p:nvPicPr>
          <p:cNvPr id="13" name="Рисунок 12">
            <a:extLst>
              <a:ext uri="{FF2B5EF4-FFF2-40B4-BE49-F238E27FC236}">
                <a16:creationId xmlns:a16="http://schemas.microsoft.com/office/drawing/2014/main" id="{00EF6F76-9C38-A14F-FE94-6A42EB35D2DE}"/>
              </a:ext>
            </a:extLst>
          </p:cNvPr>
          <p:cNvPicPr>
            <a:picLocks noChangeAspect="1"/>
          </p:cNvPicPr>
          <p:nvPr/>
        </p:nvPicPr>
        <p:blipFill>
          <a:blip r:embed="rId4"/>
          <a:stretch>
            <a:fillRect/>
          </a:stretch>
        </p:blipFill>
        <p:spPr>
          <a:xfrm>
            <a:off x="3970244" y="6167188"/>
            <a:ext cx="4516808" cy="791606"/>
          </a:xfrm>
          <a:prstGeom prst="rect">
            <a:avLst/>
          </a:prstGeom>
        </p:spPr>
      </p:pic>
    </p:spTree>
    <p:extLst>
      <p:ext uri="{BB962C8B-B14F-4D97-AF65-F5344CB8AC3E}">
        <p14:creationId xmlns:p14="http://schemas.microsoft.com/office/powerpoint/2010/main" val="905136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545A6C-443A-648A-72E8-513FA54CECD6}"/>
              </a:ext>
            </a:extLst>
          </p:cNvPr>
          <p:cNvSpPr>
            <a:spLocks noGrp="1"/>
          </p:cNvSpPr>
          <p:nvPr>
            <p:ph type="ctrTitle"/>
          </p:nvPr>
        </p:nvSpPr>
        <p:spPr>
          <a:xfrm>
            <a:off x="1524000" y="1198485"/>
            <a:ext cx="9144000" cy="2387600"/>
          </a:xfrm>
        </p:spPr>
        <p:txBody>
          <a:bodyPr/>
          <a:lstStyle/>
          <a:p>
            <a:endParaRPr lang="ru-RU" dirty="0"/>
          </a:p>
        </p:txBody>
      </p:sp>
      <p:sp>
        <p:nvSpPr>
          <p:cNvPr id="3" name="Подзаголовок 2">
            <a:extLst>
              <a:ext uri="{FF2B5EF4-FFF2-40B4-BE49-F238E27FC236}">
                <a16:creationId xmlns:a16="http://schemas.microsoft.com/office/drawing/2014/main" id="{0FCAD582-6A3E-8525-19D6-D656B764F099}"/>
              </a:ext>
            </a:extLst>
          </p:cNvPr>
          <p:cNvSpPr>
            <a:spLocks noGrp="1"/>
          </p:cNvSpPr>
          <p:nvPr>
            <p:ph type="subTitle" idx="1"/>
          </p:nvPr>
        </p:nvSpPr>
        <p:spPr/>
        <p:txBody>
          <a:bodyPr/>
          <a:lstStyle/>
          <a:p>
            <a:endParaRPr lang="ru-RU"/>
          </a:p>
        </p:txBody>
      </p:sp>
      <p:sp>
        <p:nvSpPr>
          <p:cNvPr id="4" name="Прямоугольник 3">
            <a:extLst>
              <a:ext uri="{FF2B5EF4-FFF2-40B4-BE49-F238E27FC236}">
                <a16:creationId xmlns:a16="http://schemas.microsoft.com/office/drawing/2014/main" id="{40794141-567D-E935-5054-B378E5AD0B6A}"/>
              </a:ext>
            </a:extLst>
          </p:cNvPr>
          <p:cNvSpPr/>
          <p:nvPr/>
        </p:nvSpPr>
        <p:spPr>
          <a:xfrm>
            <a:off x="0" y="0"/>
            <a:ext cx="12192000" cy="751309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p:txBody>
      </p:sp>
      <p:pic>
        <p:nvPicPr>
          <p:cNvPr id="8" name="Рисунок 7">
            <a:extLst>
              <a:ext uri="{FF2B5EF4-FFF2-40B4-BE49-F238E27FC236}">
                <a16:creationId xmlns:a16="http://schemas.microsoft.com/office/drawing/2014/main" id="{8ADB5365-A90E-A65A-496E-6A6A8EB08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40285" y="3154453"/>
            <a:ext cx="5113715" cy="895169"/>
          </a:xfrm>
          <a:prstGeom prst="rect">
            <a:avLst/>
          </a:prstGeom>
        </p:spPr>
      </p:pic>
      <p:pic>
        <p:nvPicPr>
          <p:cNvPr id="11" name="Рисунок 10">
            <a:extLst>
              <a:ext uri="{FF2B5EF4-FFF2-40B4-BE49-F238E27FC236}">
                <a16:creationId xmlns:a16="http://schemas.microsoft.com/office/drawing/2014/main" id="{D1B9DD72-2A28-CA47-9116-DCD13D5F2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11624" y="3347806"/>
            <a:ext cx="4735379" cy="828940"/>
          </a:xfrm>
          <a:prstGeom prst="rect">
            <a:avLst/>
          </a:prstGeom>
        </p:spPr>
      </p:pic>
      <p:sp>
        <p:nvSpPr>
          <p:cNvPr id="5" name="TextBox 4">
            <a:extLst>
              <a:ext uri="{FF2B5EF4-FFF2-40B4-BE49-F238E27FC236}">
                <a16:creationId xmlns:a16="http://schemas.microsoft.com/office/drawing/2014/main" id="{39203BC4-718F-A866-1A9E-FAD52CD7E646}"/>
              </a:ext>
            </a:extLst>
          </p:cNvPr>
          <p:cNvSpPr txBox="1"/>
          <p:nvPr/>
        </p:nvSpPr>
        <p:spPr>
          <a:xfrm>
            <a:off x="1070536" y="177553"/>
            <a:ext cx="9982164"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400" b="1" i="0" u="sng" strike="noStrike" kern="1200" cap="none" spc="0" normalizeH="0" baseline="0" noProof="0" dirty="0">
                <a:ln>
                  <a:noFill/>
                </a:ln>
                <a:solidFill>
                  <a:srgbClr val="FFFF00"/>
                </a:solidFill>
                <a:effectLst/>
                <a:uLnTx/>
                <a:uFillTx/>
                <a:latin typeface="Calibri" panose="020F0502020204030204"/>
              </a:rPr>
              <a:t>ЭЛЕМЕНТ «ТОЧКА».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i="0" u="none" strike="noStrike" kern="1200" cap="none" spc="0" normalizeH="0" baseline="0" noProof="0" dirty="0">
                <a:ln>
                  <a:noFill/>
                </a:ln>
                <a:solidFill>
                  <a:srgbClr val="FFFF00"/>
                </a:solidFill>
                <a:effectLst/>
                <a:uLnTx/>
                <a:uFillTx/>
                <a:latin typeface="Franklin Gothic Demi" panose="020B0703020102020204" pitchFamily="34" charset="0"/>
              </a:rPr>
              <a:t>Точки могут быть не только дополнением к орнаментам, но они и сами могут составлять различные узоры. Они в основном наносятся не кисточкой, а палочкой с намотанной на конце ваткой. Небольшое количество краски выкладываем на палитру, затем окунаем кончик палочки в краску и наносим точку на лист бумаги.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i="0" u="none" strike="noStrike" kern="1200" cap="none" spc="0" normalizeH="0" baseline="0" noProof="0" dirty="0">
                <a:ln>
                  <a:noFill/>
                </a:ln>
                <a:solidFill>
                  <a:srgbClr val="FFFF00"/>
                </a:solidFill>
                <a:effectLst/>
                <a:uLnTx/>
                <a:uFillTx/>
                <a:latin typeface="Franklin Gothic Demi" panose="020B0703020102020204" pitchFamily="34" charset="0"/>
              </a:rPr>
              <a:t>Попробуем создать узор из различных комбинаций точек: </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r>
              <a:rPr kumimoji="0" lang="ru-RU" sz="1800" i="0" u="none" strike="noStrike" kern="1200" cap="none" spc="0" normalizeH="0" baseline="0" noProof="0" dirty="0">
                <a:ln>
                  <a:noFill/>
                </a:ln>
                <a:solidFill>
                  <a:srgbClr val="FFFF00"/>
                </a:solidFill>
                <a:effectLst/>
                <a:uLnTx/>
                <a:uFillTx/>
                <a:latin typeface="Franklin Gothic Demi" panose="020B0703020102020204" pitchFamily="34" charset="0"/>
              </a:rPr>
              <a:t>вокруг центральной точки по окружности наносим такого же размера точки на одинаковом расстоянии друг от друга. Получилась круглая розетка из точек. Её можно дополнить, если между круглыми лепестками-точками поставить более мелкие цветные точки; </a:t>
            </a:r>
          </a:p>
          <a:p>
            <a:pPr marL="342900" marR="0" lvl="0" indent="-342900" algn="just" defTabSz="914400" rtl="0" eaLnBrk="1" fontAlgn="auto" latinLnBrk="0" hangingPunct="1">
              <a:lnSpc>
                <a:spcPct val="100000"/>
              </a:lnSpc>
              <a:spcBef>
                <a:spcPts val="0"/>
              </a:spcBef>
              <a:spcAft>
                <a:spcPts val="0"/>
              </a:spcAft>
              <a:buClrTx/>
              <a:buSzTx/>
              <a:buFontTx/>
              <a:buAutoNum type="arabicParenR"/>
              <a:tabLst/>
              <a:defRPr/>
            </a:pPr>
            <a:r>
              <a:rPr kumimoji="0" lang="ru-RU" sz="1800" i="0" u="none" strike="noStrike" kern="1200" cap="none" spc="0" normalizeH="0" baseline="0" noProof="0" dirty="0">
                <a:ln>
                  <a:noFill/>
                </a:ln>
                <a:solidFill>
                  <a:srgbClr val="FFFF00"/>
                </a:solidFill>
                <a:effectLst/>
                <a:uLnTx/>
                <a:uFillTx/>
                <a:latin typeface="Franklin Gothic Demi" panose="020B0703020102020204" pitchFamily="34" charset="0"/>
              </a:rPr>
              <a:t>2) усложняя задачу, создадим узор из разного размера точек. Сначала ставим маленькую точку, которая в узоре будет центральной. Затем ставим по две точки сверху и снизу или справа и слева от неё так, чтобы мысленно получился прямоугольник или квадрат. Завершаем узор двумя точками большего диаметра (можно нанести их другим цветом). Проследим, чтобы точки были одинакового размера, находились рядом, но не соприкасались друг с другом. </a:t>
            </a:r>
          </a:p>
        </p:txBody>
      </p:sp>
      <p:pic>
        <p:nvPicPr>
          <p:cNvPr id="9" name="Рисунок 8">
            <a:extLst>
              <a:ext uri="{FF2B5EF4-FFF2-40B4-BE49-F238E27FC236}">
                <a16:creationId xmlns:a16="http://schemas.microsoft.com/office/drawing/2014/main" id="{9D1CC8C6-275E-6496-F825-1FAF1AA53781}"/>
              </a:ext>
            </a:extLst>
          </p:cNvPr>
          <p:cNvPicPr>
            <a:picLocks noChangeAspect="1"/>
          </p:cNvPicPr>
          <p:nvPr/>
        </p:nvPicPr>
        <p:blipFill rotWithShape="1">
          <a:blip r:embed="rId3">
            <a:extLst>
              <a:ext uri="{28A0092B-C50C-407E-A947-70E740481C1C}">
                <a14:useLocalDpi xmlns:a14="http://schemas.microsoft.com/office/drawing/2010/main" val="0"/>
              </a:ext>
            </a:extLst>
          </a:blip>
          <a:srcRect l="25412" t="48932" r="31554" b="29963"/>
          <a:stretch/>
        </p:blipFill>
        <p:spPr>
          <a:xfrm>
            <a:off x="2766770" y="4778615"/>
            <a:ext cx="6386553" cy="1761800"/>
          </a:xfrm>
          <a:prstGeom prst="rect">
            <a:avLst/>
          </a:prstGeom>
        </p:spPr>
      </p:pic>
      <p:pic>
        <p:nvPicPr>
          <p:cNvPr id="10" name="Рисунок 9">
            <a:extLst>
              <a:ext uri="{FF2B5EF4-FFF2-40B4-BE49-F238E27FC236}">
                <a16:creationId xmlns:a16="http://schemas.microsoft.com/office/drawing/2014/main" id="{9C292F4D-F8C9-92E6-0EEF-8062AF438051}"/>
              </a:ext>
            </a:extLst>
          </p:cNvPr>
          <p:cNvPicPr>
            <a:picLocks noChangeAspect="1"/>
          </p:cNvPicPr>
          <p:nvPr/>
        </p:nvPicPr>
        <p:blipFill>
          <a:blip r:embed="rId4"/>
          <a:stretch>
            <a:fillRect/>
          </a:stretch>
        </p:blipFill>
        <p:spPr>
          <a:xfrm>
            <a:off x="3675191" y="6540415"/>
            <a:ext cx="4569710" cy="800877"/>
          </a:xfrm>
          <a:prstGeom prst="rect">
            <a:avLst/>
          </a:prstGeom>
        </p:spPr>
      </p:pic>
    </p:spTree>
    <p:extLst>
      <p:ext uri="{BB962C8B-B14F-4D97-AF65-F5344CB8AC3E}">
        <p14:creationId xmlns:p14="http://schemas.microsoft.com/office/powerpoint/2010/main" val="40947646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1227</Words>
  <Application>Microsoft Office PowerPoint</Application>
  <PresentationFormat>Широкоэкранный</PresentationFormat>
  <Paragraphs>60</Paragraphs>
  <Slides>25</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25</vt:i4>
      </vt:variant>
    </vt:vector>
  </HeadingPairs>
  <TitlesOfParts>
    <vt:vector size="35" baseType="lpstr">
      <vt:lpstr>Arial</vt:lpstr>
      <vt:lpstr>Arial Black</vt:lpstr>
      <vt:lpstr>Calibri</vt:lpstr>
      <vt:lpstr>Calibri Light</vt:lpstr>
      <vt:lpstr>Franklin Gothic Demi</vt:lpstr>
      <vt:lpstr>Manrope</vt:lpstr>
      <vt:lpstr>proxima_nova</vt:lpstr>
      <vt:lpstr>Roboto Condensed</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татьяна Кувшинова</dc:creator>
  <cp:lastModifiedBy>татьяна Кувшинова</cp:lastModifiedBy>
  <cp:revision>5</cp:revision>
  <dcterms:created xsi:type="dcterms:W3CDTF">2023-03-15T17:22:22Z</dcterms:created>
  <dcterms:modified xsi:type="dcterms:W3CDTF">2023-03-16T19:46:42Z</dcterms:modified>
</cp:coreProperties>
</file>